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362" r:id="rId3"/>
    <p:sldId id="363" r:id="rId4"/>
    <p:sldId id="365" r:id="rId5"/>
    <p:sldId id="366" r:id="rId6"/>
    <p:sldId id="367" r:id="rId7"/>
    <p:sldId id="364" r:id="rId8"/>
    <p:sldId id="312" r:id="rId9"/>
    <p:sldId id="313" r:id="rId10"/>
    <p:sldId id="349" r:id="rId11"/>
    <p:sldId id="351" r:id="rId12"/>
    <p:sldId id="347" r:id="rId13"/>
    <p:sldId id="350" r:id="rId14"/>
    <p:sldId id="348" r:id="rId15"/>
    <p:sldId id="352" r:id="rId16"/>
    <p:sldId id="354" r:id="rId17"/>
    <p:sldId id="355" r:id="rId18"/>
    <p:sldId id="357" r:id="rId19"/>
    <p:sldId id="356" r:id="rId20"/>
    <p:sldId id="358" r:id="rId21"/>
    <p:sldId id="359" r:id="rId22"/>
    <p:sldId id="360" r:id="rId23"/>
    <p:sldId id="361" r:id="rId24"/>
    <p:sldId id="353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FBFBF"/>
    <a:srgbClr val="7F7F7F"/>
    <a:srgbClr val="EDF3F7"/>
    <a:srgbClr val="F8CBAD"/>
    <a:srgbClr val="E3E7F2"/>
    <a:srgbClr val="5C8698"/>
    <a:srgbClr val="989194"/>
    <a:srgbClr val="655A92"/>
    <a:srgbClr val="BBB6C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C7944-6544-476A-93BD-1077A7F0263B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F7DAD-1097-4F53-9358-45412894A7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273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D0A82-D483-453B-8102-767CD2569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09C9E-8C7E-404A-823A-9ED17278C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3C82A-F4F7-48BB-BC68-B22D3951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12C3F-0F59-4F69-B7A9-A7611707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BA2B6-9245-4D49-BD98-5C04AA07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8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6322A-BCEA-4E6F-9A38-3E4D7541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C33D2C-5CBD-4539-9966-D22ABF09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B8298-ADF1-4615-89C9-83BA7485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0575D-7675-475C-9371-00DE5482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CC08B-6128-4D53-932D-3052331C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68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EC1F50-3BF1-4317-A85B-C04BB7B6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A03605-0AAE-4F30-A505-5BBB2C7F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628B2-9119-4902-97F5-9F059FE4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78140-F929-4597-929D-D7FB57F5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DA344-B855-4C41-A121-AF188928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3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77C16-8482-4693-A47D-57363DD1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75CFF-EA4E-4737-9512-A87C7F41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6E91B-8534-4591-9564-07C36F8B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F5936-5259-47B8-9A66-8792BB0D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8FAB7-0042-4C2D-9A84-D48BEF2D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75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131D0-93B5-401D-AC31-297E2C25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64B59-1283-41CE-9D24-9F7682CB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B631-CF96-442F-9135-B84D66AC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1C4CB-7BDC-4C6C-A7C4-97D81EF7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5AEA1-E28A-476F-9B3C-D057FB74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46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86CCC-52A9-40C6-A1CA-770648F2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96B46-62C0-4C83-9BBB-AE4423324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72646-36D6-4A9C-BFDD-29E431802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E33C6E-936C-4B34-A5F0-233FA7C6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4E96CF-F339-402F-B647-37394C26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B233A-3018-4848-9DF5-2A86F4A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5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2E4AC-D819-4029-BAFB-2E38C8CF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2562C-DC2F-4920-9444-7E42825ED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9428E-086C-4681-A482-E5BF02701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5746D-2351-4568-9D21-CB74293AE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1FD2E2-EED2-43C6-B409-684C14DE2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746D30-E1BB-454D-BFCC-FC1BE348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37BDBD-6D89-4481-B68F-6188A863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406826-ADC3-414B-A05F-6CE8791C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68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A5423-4F77-4004-91A4-54B875E7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77ADB5-0D03-4BC3-A80A-7F595025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C7DA00-9407-4DF7-A4E6-7246A90F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4B1F9B-1BC3-47D4-B4EF-19F345F0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82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97B08-7D82-41E3-B2A8-8B980C20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D5526E-C328-4844-AC92-0FF7749B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2FA6C5-2875-45F4-AEB0-6852C91E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4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845F2-9BD2-4E69-B78C-3ECB1B8B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0D260-BA7D-41F7-BB8E-CCE20ABB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792614-EDBF-4DB3-AA89-A01C5388D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9F70BD-F0EE-4246-900B-B50EF409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A00FF8-DAEA-41AB-847D-9756D89D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56B4B2-1303-4F8F-B02E-1AFF6CB1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79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87810-AD2A-48B6-87B3-15172452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F0DE20-0CAD-4BEE-B809-9DB43DE2C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DF2796-B956-4354-A0C2-716E524B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00BDB-083E-4F65-AC22-DE6D3D64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98EEE-673C-41CD-8312-A1DB066A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086EA-923A-43B6-8A44-08379F5F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08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E6C03E-F806-483D-94FB-8DE4E05B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579FB-4E06-406A-8B2E-EB3887B8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83B1B-33F6-41AF-BA0B-FD3EB0B4A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6936A-5CAA-4D30-9E0C-3B6082CD704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E41D3-FDD6-4C2F-B69D-C47B21A8C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96E50-66C0-4C98-849E-676F33BA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50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F1E4BD9A-35A3-3D9C-E9CD-62ED2070F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2797"/>
            <a:ext cx="12200350" cy="6891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4D3BF4-7099-4139-8321-EEB0429E1B3B}"/>
              </a:ext>
            </a:extLst>
          </p:cNvPr>
          <p:cNvSpPr txBox="1"/>
          <p:nvPr/>
        </p:nvSpPr>
        <p:spPr>
          <a:xfrm>
            <a:off x="10941447" y="4911282"/>
            <a:ext cx="1250553" cy="194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이정화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김영빈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 err="1">
                <a:solidFill>
                  <a:schemeClr val="bg1"/>
                </a:solidFill>
              </a:rPr>
              <a:t>이호형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정성현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 err="1">
                <a:solidFill>
                  <a:schemeClr val="bg1"/>
                </a:solidFill>
              </a:rPr>
              <a:t>황은솔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480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883" y="1527220"/>
            <a:ext cx="7096937" cy="474801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마루 부리 Beta"/>
              </a:rPr>
              <a:t>메인 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3621985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ea typeface="+mn-lt"/>
                <a:cs typeface="+mn-lt"/>
              </a:rPr>
              <a:t>mainPage.jsp</a:t>
            </a:r>
            <a:endParaRPr lang="en-US" dirty="0" err="1">
              <a:ea typeface="+mn-lt"/>
              <a:cs typeface="+mn-lt"/>
            </a:endParaRPr>
          </a:p>
          <a:p>
            <a:endParaRPr lang="en-US" sz="2000" b="1" dirty="0">
              <a:latin typeface="+mn-ea"/>
            </a:endParaRPr>
          </a:p>
          <a:p>
            <a:endParaRPr lang="ko-KR" altLang="en-US" sz="2000" b="1" dirty="0">
              <a:latin typeface="마루 부리 Beta"/>
            </a:endParaRP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1210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98" y="1527220"/>
            <a:ext cx="7092706" cy="474801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마루 부리 Beta"/>
              </a:rPr>
              <a:t>메인 페이지 메뉴 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3621985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>
                <a:ea typeface="+mn-lt"/>
                <a:cs typeface="+mn-lt"/>
              </a:rPr>
              <a:t>menubar.js</a:t>
            </a:r>
            <a:endParaRPr lang="en-US" dirty="0"/>
          </a:p>
          <a:p>
            <a:endParaRPr lang="en-US" sz="2000" b="1" dirty="0">
              <a:latin typeface="+mn-ea"/>
            </a:endParaRPr>
          </a:p>
          <a:p>
            <a:endParaRPr lang="ko-KR" altLang="en-US" sz="2000" b="1" dirty="0">
              <a:latin typeface="마루 부리 Beta"/>
            </a:endParaRP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3577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44" y="1531414"/>
            <a:ext cx="7122015" cy="473962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회사 소개</a:t>
            </a:r>
            <a:endParaRPr lang="ko-KR" altLang="en-US" sz="2000" b="1" dirty="0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3621985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>
              <a:latin typeface="+mn-ea"/>
            </a:endParaRPr>
          </a:p>
          <a:p>
            <a:r>
              <a:rPr lang="en-US" sz="2000" b="1" dirty="0" err="1">
                <a:ea typeface="+mn-lt"/>
                <a:cs typeface="+mn-lt"/>
              </a:rPr>
              <a:t>companyInfo.jsp</a:t>
            </a:r>
            <a:endParaRPr lang="en-US" dirty="0" err="1">
              <a:ea typeface="+mn-lt"/>
              <a:cs typeface="+mn-lt"/>
            </a:endParaRPr>
          </a:p>
          <a:p>
            <a:endParaRPr lang="en-US" sz="2000" b="1" dirty="0">
              <a:latin typeface="+mn-ea"/>
            </a:endParaRPr>
          </a:p>
          <a:p>
            <a:endParaRPr lang="en-US" sz="2000" b="1" dirty="0">
              <a:latin typeface="+mn-ea"/>
            </a:endParaRPr>
          </a:p>
          <a:p>
            <a:endParaRPr lang="ko-KR" altLang="en-US" sz="2000" b="1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7843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11" y="1532641"/>
            <a:ext cx="7143481" cy="47371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포트 </a:t>
            </a:r>
            <a:r>
              <a:rPr lang="ko-KR" altLang="en-US" sz="2000" b="1" dirty="0" err="1">
                <a:latin typeface="+mn-ea"/>
              </a:rPr>
              <a:t>폴리오</a:t>
            </a:r>
            <a:r>
              <a:rPr lang="ko-KR" altLang="en-US" sz="2000" b="1" dirty="0">
                <a:latin typeface="+mn-ea"/>
              </a:rPr>
              <a:t> 소개</a:t>
            </a:r>
            <a:endParaRPr lang="ko-KR" altLang="en-US" sz="2000" b="1" dirty="0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3621985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>
              <a:latin typeface="+mn-ea"/>
            </a:endParaRPr>
          </a:p>
          <a:p>
            <a:r>
              <a:rPr lang="en-US" sz="2000" b="1" dirty="0" err="1">
                <a:latin typeface="+mn-ea"/>
              </a:rPr>
              <a:t>portpolio.jsp</a:t>
            </a:r>
            <a:endParaRPr lang="en-US" sz="2000" dirty="0" err="1">
              <a:ea typeface="+mn-lt"/>
              <a:cs typeface="+mn-lt"/>
            </a:endParaRPr>
          </a:p>
          <a:p>
            <a:endParaRPr lang="en-US" sz="2000" b="1" dirty="0">
              <a:latin typeface="+mn-ea"/>
            </a:endParaRPr>
          </a:p>
          <a:p>
            <a:endParaRPr lang="en-US" sz="2000" b="1" dirty="0">
              <a:latin typeface="+mn-ea"/>
            </a:endParaRPr>
          </a:p>
          <a:p>
            <a:endParaRPr lang="ko-KR" altLang="en-US" sz="2000" b="1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2730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44" y="1530023"/>
            <a:ext cx="7122015" cy="47424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신규문의</a:t>
            </a:r>
            <a:endParaRPr lang="ko-KR" altLang="en-US" sz="2000" b="1" dirty="0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349530"/>
            <a:ext cx="3621985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latin typeface="+mn-ea"/>
              </a:rPr>
              <a:t>newOrder.jsp</a:t>
            </a:r>
            <a:endParaRPr lang="en-US" sz="2000" b="1" dirty="0">
              <a:latin typeface="마루 부리 Beta"/>
              <a:ea typeface="+mn-lt"/>
              <a:cs typeface="+mn-lt"/>
            </a:endParaRPr>
          </a:p>
          <a:p>
            <a:endParaRPr lang="en-US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class</a:t>
            </a:r>
            <a:endParaRPr lang="ko-KR" altLang="en-US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NewOrderAction</a:t>
            </a:r>
            <a:r>
              <a:rPr lang="ko-KR" sz="2000" b="1" dirty="0">
                <a:latin typeface="마루 부리 Beta"/>
                <a:ea typeface="+mn-lt"/>
                <a:cs typeface="+mn-lt"/>
              </a:rPr>
              <a:t>.</a:t>
            </a:r>
            <a:r>
              <a:rPr lang="en-US" altLang="ko-KR" sz="2000" b="1" dirty="0">
                <a:latin typeface="+mn-ea"/>
              </a:rPr>
              <a:t>java</a:t>
            </a:r>
            <a:endParaRPr lang="ko-KR" altLang="en-US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NewOrderOKAction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.java</a:t>
            </a:r>
            <a:endParaRPr lang="ko-KR" sz="2000" b="1" dirty="0">
              <a:latin typeface="마루 부리 Beta"/>
            </a:endParaRPr>
          </a:p>
          <a:p>
            <a:r>
              <a:rPr lang="en-US" sz="2000" b="1" dirty="0">
                <a:latin typeface="+mn-ea"/>
              </a:rPr>
              <a:t>OrderVO</a:t>
            </a:r>
            <a:r>
              <a:rPr lang="en-US" sz="2000" b="1" dirty="0">
                <a:latin typeface="마루 부리 Beta"/>
                <a:ea typeface="+mn-lt"/>
                <a:cs typeface="+mn-lt"/>
              </a:rPr>
              <a:t>.java</a:t>
            </a:r>
            <a:endParaRPr lang="en-US" sz="2000" b="1" dirty="0">
              <a:latin typeface="마루 부리 Beta"/>
            </a:endParaRPr>
          </a:p>
          <a:p>
            <a:r>
              <a:rPr lang="en-US" sz="2000" b="1" dirty="0">
                <a:latin typeface="+mn-ea"/>
              </a:rPr>
              <a:t>OrderDAO</a:t>
            </a:r>
            <a:r>
              <a:rPr lang="en-US" sz="2000" b="1" dirty="0">
                <a:latin typeface="마루 부리 Beta"/>
                <a:ea typeface="+mn-lt"/>
                <a:cs typeface="+mn-lt"/>
              </a:rPr>
              <a:t>.java</a:t>
            </a:r>
            <a:endParaRPr lang="en-US" sz="2000" b="1" dirty="0">
              <a:latin typeface="마루 부리 Beta"/>
            </a:endParaRPr>
          </a:p>
          <a:p>
            <a:endParaRPr lang="en-US" altLang="ko-KR" sz="2000" b="1" dirty="0">
              <a:latin typeface="Arial"/>
              <a:cs typeface="Arial"/>
            </a:endParaRPr>
          </a:p>
          <a:p>
            <a:r>
              <a:rPr lang="en-US" altLang="ko-KR" sz="2000" b="1" dirty="0" err="1">
                <a:latin typeface="Arial"/>
                <a:cs typeface="Arial"/>
              </a:rPr>
              <a:t>사용</a:t>
            </a:r>
            <a:r>
              <a:rPr lang="en-US" altLang="ko-KR" sz="2000" b="1" dirty="0">
                <a:latin typeface="Arial"/>
                <a:cs typeface="Arial"/>
              </a:rPr>
              <a:t> </a:t>
            </a:r>
            <a:r>
              <a:rPr lang="en-US" altLang="ko-KR" sz="2000" b="1" dirty="0" err="1">
                <a:latin typeface="Arial"/>
                <a:cs typeface="Arial"/>
              </a:rPr>
              <a:t>메소드</a:t>
            </a:r>
            <a:endParaRPr lang="en-US" altLang="ko-KR" sz="2000" b="1" dirty="0">
              <a:latin typeface="Arial"/>
              <a:cs typeface="Arial"/>
            </a:endParaRPr>
          </a:p>
          <a:p>
            <a:r>
              <a:rPr lang="en-US" altLang="ko-KR" sz="2000" b="1" dirty="0" err="1">
                <a:latin typeface="Arial"/>
                <a:cs typeface="Arial"/>
              </a:rPr>
              <a:t>InsertNewOrder</a:t>
            </a:r>
            <a:r>
              <a:rPr lang="en-US" altLang="ko-KR" sz="2000" b="1" dirty="0">
                <a:latin typeface="Arial"/>
                <a:cs typeface="Arial"/>
              </a:rPr>
              <a:t>()</a:t>
            </a:r>
          </a:p>
          <a:p>
            <a:endParaRPr lang="ko-KR" altLang="en-US" sz="2000" b="1" dirty="0">
              <a:latin typeface="+mn-ea"/>
            </a:endParaRPr>
          </a:p>
          <a:p>
            <a:r>
              <a:rPr lang="en-US" altLang="ko-KR" sz="2000" b="1" dirty="0">
                <a:latin typeface="Malgun Gothic"/>
                <a:ea typeface="+mn-lt"/>
              </a:rPr>
              <a:t>Ajax </a:t>
            </a:r>
            <a:r>
              <a:rPr lang="ko-KR" altLang="en-US" sz="2000" b="1" dirty="0">
                <a:latin typeface="Malgun Gothic"/>
                <a:ea typeface="+mn-lt"/>
              </a:rPr>
              <a:t>사용하여</a:t>
            </a:r>
            <a:r>
              <a:rPr lang="en-US" altLang="ko-KR" sz="2000" b="1" dirty="0">
                <a:latin typeface="Malgun Gothic"/>
                <a:ea typeface="+mn-lt"/>
              </a:rPr>
              <a:t> </a:t>
            </a:r>
            <a:r>
              <a:rPr lang="en-US" altLang="ko-KR" sz="2000" b="1" dirty="0" err="1">
                <a:latin typeface="Malgun Gothic"/>
                <a:ea typeface="+mn-lt"/>
              </a:rPr>
              <a:t>카카오맵</a:t>
            </a:r>
            <a:r>
              <a:rPr lang="en-US" altLang="ko-KR" sz="2000" b="1" dirty="0">
                <a:latin typeface="Malgun Gothic"/>
                <a:ea typeface="+mn-lt"/>
              </a:rPr>
              <a:t> </a:t>
            </a:r>
            <a:r>
              <a:rPr lang="en-US" altLang="ko-KR" sz="2000" b="1" dirty="0" err="1">
                <a:latin typeface="Malgun Gothic"/>
                <a:ea typeface="+mn-lt"/>
              </a:rPr>
              <a:t>상의</a:t>
            </a:r>
          </a:p>
          <a:p>
            <a:r>
              <a:rPr lang="en-US" altLang="ko-KR" sz="2000" b="1" dirty="0" err="1">
                <a:latin typeface="Malgun Gothic"/>
                <a:ea typeface="+mn-lt"/>
              </a:rPr>
              <a:t>위치정보</a:t>
            </a:r>
            <a:r>
              <a:rPr lang="en-US" altLang="ko-KR" sz="2000" b="1" dirty="0">
                <a:latin typeface="Malgun Gothic"/>
                <a:ea typeface="+mn-lt"/>
              </a:rPr>
              <a:t> </a:t>
            </a:r>
            <a:r>
              <a:rPr lang="en-US" altLang="ko-KR" sz="2000" b="1" dirty="0" err="1">
                <a:latin typeface="Malgun Gothic"/>
                <a:ea typeface="+mn-lt"/>
              </a:rPr>
              <a:t>추가</a:t>
            </a:r>
            <a:endParaRPr lang="en-US" altLang="ko-KR" sz="2000" dirty="0">
              <a:cs typeface="Arial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3239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44" y="1537018"/>
            <a:ext cx="7122015" cy="47284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신규문의 포트폴리오 선택</a:t>
            </a:r>
            <a:endParaRPr lang="ko-KR" altLang="en-US" sz="2000" b="1" dirty="0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3621985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newOrderPortpolio.jsp</a:t>
            </a:r>
            <a:endParaRPr lang="en-US" sz="2000" b="1">
              <a:latin typeface="마루 부리 Beta"/>
              <a:ea typeface="+mn-lt"/>
              <a:cs typeface="+mn-lt"/>
            </a:endParaRPr>
          </a:p>
          <a:p>
            <a:endParaRPr lang="en-US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class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>
                <a:latin typeface="마루 부리 Beta"/>
                <a:ea typeface="Malgun Gothic"/>
              </a:rPr>
              <a:t>SelectPortfolio</a:t>
            </a:r>
            <a:r>
              <a:rPr lang="en-US" sz="2000" b="1" dirty="0">
                <a:latin typeface="마루 부리 Beta"/>
                <a:ea typeface="Malgun Gothic"/>
                <a:cs typeface="+mn-lt"/>
              </a:rPr>
              <a:t>.java</a:t>
            </a:r>
            <a:endParaRPr lang="en-US" sz="2000" b="1">
              <a:latin typeface="마루 부리 Beta"/>
              <a:ea typeface="Malgun Gothic"/>
            </a:endParaRPr>
          </a:p>
          <a:p>
            <a:endParaRPr lang="en-US" altLang="ko-KR" sz="2000" b="1" dirty="0">
              <a:latin typeface="Malgun Gothic"/>
              <a:ea typeface="Malgun Gothic"/>
              <a:cs typeface="Arial"/>
            </a:endParaRPr>
          </a:p>
          <a:p>
            <a:r>
              <a:rPr lang="en-US" altLang="ko-KR" sz="2000" b="1" dirty="0">
                <a:latin typeface="Malgun Gothic"/>
                <a:ea typeface="Malgun Gothic"/>
                <a:cs typeface="Arial"/>
              </a:rPr>
              <a:t>Ajax </a:t>
            </a:r>
            <a:r>
              <a:rPr lang="en-US" altLang="ko-KR" sz="2000" b="1" dirty="0" err="1">
                <a:latin typeface="Malgun Gothic"/>
                <a:ea typeface="Malgun Gothic"/>
                <a:cs typeface="Arial"/>
              </a:rPr>
              <a:t>사용하여</a:t>
            </a:r>
            <a:r>
              <a:rPr lang="en-US" altLang="ko-KR" sz="2000" b="1" dirty="0">
                <a:latin typeface="Malgun Gothic"/>
                <a:ea typeface="Malgun Gothic"/>
                <a:cs typeface="Arial"/>
              </a:rPr>
              <a:t> </a:t>
            </a:r>
            <a:r>
              <a:rPr lang="en-US" altLang="ko-KR" sz="2000" b="1" dirty="0" err="1">
                <a:latin typeface="Malgun Gothic"/>
                <a:ea typeface="Malgun Gothic"/>
                <a:cs typeface="Arial"/>
              </a:rPr>
              <a:t>신규문의</a:t>
            </a:r>
            <a:r>
              <a:rPr lang="en-US" altLang="ko-KR" sz="2000" b="1" dirty="0">
                <a:latin typeface="Malgun Gothic"/>
                <a:ea typeface="Malgun Gothic"/>
                <a:cs typeface="Arial"/>
              </a:rPr>
              <a:t> 창</a:t>
            </a:r>
          </a:p>
          <a:p>
            <a:r>
              <a:rPr lang="en-US" altLang="ko-KR" sz="2000" b="1" dirty="0" err="1">
                <a:latin typeface="Malgun Gothic"/>
                <a:ea typeface="Malgun Gothic"/>
                <a:cs typeface="Arial"/>
              </a:rPr>
              <a:t>포트폴리오</a:t>
            </a:r>
            <a:r>
              <a:rPr lang="en-US" altLang="ko-KR" sz="2000" b="1" dirty="0"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2000" b="1" dirty="0" err="1">
                <a:latin typeface="Malgun Gothic"/>
                <a:ea typeface="Malgun Gothic"/>
                <a:cs typeface="Arial"/>
              </a:rPr>
              <a:t>선택에</a:t>
            </a:r>
            <a:r>
              <a:rPr lang="en-US" altLang="ko-KR" sz="2000" b="1" dirty="0"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2000" b="1" dirty="0" err="1">
                <a:latin typeface="Malgun Gothic"/>
                <a:ea typeface="Malgun Gothic"/>
                <a:cs typeface="Arial"/>
              </a:rPr>
              <a:t>추가</a:t>
            </a:r>
            <a:endParaRPr lang="en-US" altLang="ko-KR" sz="2000" b="1">
              <a:latin typeface="Malgun Gothic"/>
              <a:ea typeface="Malgun Gothic"/>
              <a:cs typeface="Arial"/>
            </a:endParaRP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1906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44" y="1537018"/>
            <a:ext cx="7122015" cy="47284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기존문의 </a:t>
            </a:r>
            <a:r>
              <a:rPr lang="ko-KR" altLang="en-US" sz="2000" b="1" dirty="0" err="1">
                <a:latin typeface="+mn-ea"/>
              </a:rPr>
              <a:t>로그인창</a:t>
            </a:r>
            <a:endParaRPr lang="ko-KR" altLang="en-US" sz="2000" b="1" dirty="0" err="1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3621985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oldOrderLogin.jsp</a:t>
            </a:r>
            <a:endParaRPr lang="en-US" sz="2000" b="1">
              <a:latin typeface="마루 부리 Beta"/>
              <a:ea typeface="+mn-lt"/>
              <a:cs typeface="+mn-lt"/>
            </a:endParaRPr>
          </a:p>
          <a:p>
            <a:endParaRPr lang="en-US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class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OldOrderLoadAction.java</a:t>
            </a: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OldOrderLoginCheck.java</a:t>
            </a:r>
            <a:endParaRPr lang="en-US" sz="2000" b="1">
              <a:latin typeface="마루 부리 Beta"/>
            </a:endParaRPr>
          </a:p>
          <a:p>
            <a:endParaRPr lang="en-US" altLang="ko-KR" sz="2000" b="1" dirty="0">
              <a:latin typeface="마루 부리 Beta"/>
              <a:cs typeface="Arial"/>
            </a:endParaRPr>
          </a:p>
          <a:p>
            <a:r>
              <a:rPr lang="en-US" altLang="ko-KR" sz="2000" b="1" dirty="0" err="1">
                <a:latin typeface="마루 부리 Beta"/>
                <a:cs typeface="Arial"/>
              </a:rPr>
              <a:t>사용</a:t>
            </a:r>
            <a:r>
              <a:rPr lang="en-US" altLang="ko-KR" sz="2000" b="1" dirty="0">
                <a:latin typeface="마루 부리 Beta"/>
                <a:cs typeface="Arial"/>
              </a:rPr>
              <a:t> </a:t>
            </a:r>
            <a:r>
              <a:rPr lang="en-US" altLang="ko-KR" sz="2000" b="1" dirty="0" err="1">
                <a:latin typeface="마루 부리 Beta"/>
                <a:cs typeface="Arial"/>
              </a:rPr>
              <a:t>메소드</a:t>
            </a:r>
            <a:endParaRPr lang="en-US" altLang="ko-KR" sz="2000" b="1">
              <a:latin typeface="마루 부리 Beta"/>
              <a:cs typeface="Arial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findRequest</a:t>
            </a:r>
            <a:r>
              <a:rPr lang="en-US" sz="2000" b="1" dirty="0">
                <a:latin typeface="마루 부리 Beta"/>
                <a:ea typeface="+mn-lt"/>
                <a:cs typeface="+mn-lt"/>
              </a:rPr>
              <a:t>(</a:t>
            </a:r>
            <a:r>
              <a:rPr lang="en-US" sz="2000" b="1" dirty="0" err="1">
                <a:latin typeface="마루 부리 Beta"/>
                <a:ea typeface="+mn-lt"/>
                <a:cs typeface="+mn-lt"/>
              </a:rPr>
              <a:t>cNo</a:t>
            </a:r>
            <a:r>
              <a:rPr lang="en-US" sz="2000" b="1" dirty="0">
                <a:latin typeface="마루 부리 Beta"/>
                <a:ea typeface="+mn-lt"/>
                <a:cs typeface="+mn-lt"/>
              </a:rPr>
              <a:t>)</a:t>
            </a:r>
            <a:endParaRPr lang="en-US" sz="2000" b="1">
              <a:latin typeface="마루 부리 Beta"/>
              <a:ea typeface="+mn-lt"/>
              <a:cs typeface="+mn-lt"/>
            </a:endParaRPr>
          </a:p>
          <a:p>
            <a:endParaRPr lang="en-US" altLang="ko-KR" sz="2000" b="1" dirty="0">
              <a:latin typeface="마루 부리 Beta"/>
              <a:cs typeface="Arial"/>
            </a:endParaRP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7347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24" y="1527220"/>
            <a:ext cx="7109454" cy="474801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기존문의 페이지</a:t>
            </a:r>
            <a:endParaRPr lang="ko-KR" altLang="en-US" sz="2000" b="1" dirty="0" err="1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4154341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oldOrderDetail.jsp</a:t>
            </a:r>
            <a:endParaRPr lang="en-US" sz="2000" b="1" dirty="0">
              <a:latin typeface="마루 부리 Beta"/>
              <a:ea typeface="+mn-lt"/>
              <a:cs typeface="+mn-lt"/>
            </a:endParaRPr>
          </a:p>
          <a:p>
            <a:endParaRPr lang="en-US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class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OldOrderAddRequestAction.java</a:t>
            </a: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OldOrderAddRequsestOKAction.java</a:t>
            </a:r>
          </a:p>
          <a:p>
            <a:endParaRPr lang="en-US" altLang="ko-KR" sz="2000" b="1" dirty="0">
              <a:latin typeface="마루 부리 Beta"/>
              <a:cs typeface="Arial"/>
            </a:endParaRPr>
          </a:p>
          <a:p>
            <a:r>
              <a:rPr lang="en-US" altLang="ko-KR" sz="2000" b="1" dirty="0" err="1">
                <a:latin typeface="마루 부리 Beta"/>
                <a:cs typeface="Arial"/>
              </a:rPr>
              <a:t>사용</a:t>
            </a:r>
            <a:r>
              <a:rPr lang="en-US" altLang="ko-KR" sz="2000" b="1" dirty="0">
                <a:latin typeface="마루 부리 Beta"/>
                <a:cs typeface="Arial"/>
              </a:rPr>
              <a:t> </a:t>
            </a:r>
            <a:r>
              <a:rPr lang="en-US" altLang="ko-KR" sz="2000" b="1" dirty="0" err="1">
                <a:latin typeface="마루 부리 Beta"/>
                <a:cs typeface="Arial"/>
              </a:rPr>
              <a:t>메소드</a:t>
            </a:r>
            <a:endParaRPr lang="en-US" altLang="ko-KR" sz="2000" b="1" dirty="0">
              <a:latin typeface="마루 부리 Beta"/>
              <a:cs typeface="Arial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findRequest</a:t>
            </a:r>
            <a:r>
              <a:rPr lang="en-US" sz="2000" b="1" dirty="0">
                <a:latin typeface="마루 부리 Beta"/>
                <a:ea typeface="+mn-lt"/>
                <a:cs typeface="+mn-lt"/>
              </a:rPr>
              <a:t>()</a:t>
            </a:r>
            <a:endParaRPr lang="en-US" sz="2000" b="1" dirty="0">
              <a:latin typeface="마루 부리 Beta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progress()</a:t>
            </a:r>
            <a:endParaRPr lang="en-US" sz="2000" b="1" dirty="0">
              <a:latin typeface="마루 부리 Bet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addRequest</a:t>
            </a:r>
            <a:r>
              <a:rPr lang="en-US" sz="2000" b="1" dirty="0">
                <a:latin typeface="마루 부리 Beta"/>
                <a:ea typeface="+mn-lt"/>
                <a:cs typeface="+mn-lt"/>
              </a:rPr>
              <a:t>()</a:t>
            </a:r>
            <a:endParaRPr lang="en-US" sz="2000" b="1" dirty="0">
              <a:latin typeface="마루 부리 Beta"/>
            </a:endParaRPr>
          </a:p>
          <a:p>
            <a:endParaRPr lang="en-US" altLang="ko-KR" sz="2000" b="1" dirty="0">
              <a:latin typeface="마루 부리 Beta"/>
              <a:cs typeface="Arial"/>
            </a:endParaRP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320D0-DC58-E858-DE9C-B2AAB0814942}"/>
              </a:ext>
            </a:extLst>
          </p:cNvPr>
          <p:cNvSpPr txBox="1"/>
          <p:nvPr/>
        </p:nvSpPr>
        <p:spPr>
          <a:xfrm>
            <a:off x="4608875" y="6372339"/>
            <a:ext cx="712276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Ajax 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사용으로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 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요청사항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 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변화시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 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기존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 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요청사항</a:t>
            </a:r>
            <a:r>
              <a:rPr lang="ko-KR" sz="2000" b="1" dirty="0">
                <a:latin typeface="마루 부리 Beta"/>
                <a:ea typeface="+mn-lt"/>
                <a:cs typeface="+mn-lt"/>
              </a:rPr>
              <a:t> </a:t>
            </a:r>
            <a:r>
              <a:rPr lang="ko-KR" altLang="en-US" sz="2000" b="1" dirty="0">
                <a:latin typeface="마루 부리 Beta"/>
                <a:ea typeface="+mn-lt"/>
                <a:cs typeface="+mn-lt"/>
              </a:rPr>
              <a:t>수정 적용</a:t>
            </a:r>
            <a:endParaRPr lang="ko-KR" b="1">
              <a:latin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4251704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44" y="1530023"/>
            <a:ext cx="7122015" cy="47424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채용게시판 페이지</a:t>
            </a:r>
            <a:endParaRPr lang="ko-KR" altLang="en-US" sz="2000" b="1" dirty="0" err="1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4154341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newRecruitBoard.jsp</a:t>
            </a:r>
            <a:endParaRPr lang="en-US" b="1" dirty="0" err="1">
              <a:latin typeface="마루 부리 Beta"/>
              <a:ea typeface="+mn-lt"/>
              <a:cs typeface="+mn-lt"/>
            </a:endParaRPr>
          </a:p>
          <a:p>
            <a:endParaRPr lang="en-US" sz="2000" b="1" dirty="0">
              <a:latin typeface="+mn-ea"/>
            </a:endParaRPr>
          </a:p>
          <a:p>
            <a:endParaRPr lang="ko-KR" altLang="en-US" sz="2000" b="1" dirty="0">
              <a:latin typeface="마루 부리 Beta"/>
            </a:endParaRPr>
          </a:p>
          <a:p>
            <a:endParaRPr lang="en-US" altLang="ko-KR" sz="2000" b="1" dirty="0">
              <a:latin typeface="마루 부리 Beta"/>
              <a:cs typeface="Arial"/>
            </a:endParaRP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2805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44" y="1532819"/>
            <a:ext cx="7122015" cy="47368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채용게시판 상세페이지</a:t>
            </a:r>
            <a:endParaRPr lang="ko-KR" altLang="en-US" sz="2000" b="1" dirty="0" err="1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4154341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newRecruitDetail.jsp</a:t>
            </a:r>
            <a:endParaRPr lang="en-US" b="1">
              <a:latin typeface="마루 부리 Beta"/>
              <a:ea typeface="+mn-lt"/>
              <a:cs typeface="+mn-lt"/>
            </a:endParaRPr>
          </a:p>
          <a:p>
            <a:endParaRPr lang="en-US" sz="2000" b="1" dirty="0">
              <a:latin typeface="+mn-ea"/>
            </a:endParaRPr>
          </a:p>
          <a:p>
            <a:endParaRPr lang="ko-KR" altLang="en-US" sz="2000" b="1" dirty="0">
              <a:latin typeface="마루 부리 Beta"/>
            </a:endParaRPr>
          </a:p>
          <a:p>
            <a:endParaRPr lang="en-US" altLang="ko-KR" sz="2000" b="1" dirty="0">
              <a:latin typeface="마루 부리 Beta"/>
              <a:cs typeface="Arial"/>
            </a:endParaRP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9418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96781B-71AB-5C04-F5E3-DF4A93D543E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8CEB37-FB5A-BAE0-E4F2-974F4035822D}"/>
              </a:ext>
            </a:extLst>
          </p:cNvPr>
          <p:cNvSpPr txBox="1"/>
          <p:nvPr/>
        </p:nvSpPr>
        <p:spPr>
          <a:xfrm>
            <a:off x="449179" y="286511"/>
            <a:ext cx="72327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cs typeface="Arial"/>
              </a:rPr>
              <a:t>주제</a:t>
            </a:r>
            <a:endParaRPr lang="en-US" altLang="ko-KR" sz="2400" b="1" spc="-300" dirty="0" err="1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F58DC2-8556-065B-DCEF-54840E71CEF4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8">
            <a:extLst>
              <a:ext uri="{FF2B5EF4-FFF2-40B4-BE49-F238E27FC236}">
                <a16:creationId xmlns:a16="http://schemas.microsoft.com/office/drawing/2014/main" id="{E283DF9A-F18E-0D87-4F2B-ED7D248B996E}"/>
              </a:ext>
            </a:extLst>
          </p:cNvPr>
          <p:cNvSpPr/>
          <p:nvPr/>
        </p:nvSpPr>
        <p:spPr>
          <a:xfrm>
            <a:off x="646176" y="1946199"/>
            <a:ext cx="10741152" cy="436299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972BC3-961F-BE14-9E64-920D5A2484B3}"/>
              </a:ext>
            </a:extLst>
          </p:cNvPr>
          <p:cNvSpPr txBox="1"/>
          <p:nvPr/>
        </p:nvSpPr>
        <p:spPr>
          <a:xfrm>
            <a:off x="251670" y="1182071"/>
            <a:ext cx="3621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주제 선정 이유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E1425D-59AA-51B2-2537-9341A1A6E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54" y="4454624"/>
            <a:ext cx="2973512" cy="14616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C03028-E015-8455-2E9E-41F7CBEDC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54" y="2400642"/>
            <a:ext cx="2977737" cy="14340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AD4A81-44F3-08E5-CFC9-EE8E3E6F9DF1}"/>
              </a:ext>
            </a:extLst>
          </p:cNvPr>
          <p:cNvSpPr txBox="1"/>
          <p:nvPr/>
        </p:nvSpPr>
        <p:spPr>
          <a:xfrm>
            <a:off x="4536524" y="2855045"/>
            <a:ext cx="6718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웹페이지에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접속하면 필요한 정보를 알아내기 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어렵고 기능 점인 측면에서 사용자의 불편함을 유발하는 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경우가 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따라서 각 사이트의 부족한 점을 찾아 그 점을 보완한 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웹페이지를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만들어 보고자 한다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9186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44" y="1541218"/>
            <a:ext cx="7122015" cy="472001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신규 채용 이력서 작성 페이지</a:t>
            </a:r>
            <a:endParaRPr lang="ko-KR" altLang="en-US" sz="2000" b="1" dirty="0" err="1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4154341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NewRecruitInput.jsp</a:t>
            </a:r>
            <a:endParaRPr lang="en-US" sz="2000" b="1" dirty="0">
              <a:latin typeface="마루 부리 Beta"/>
              <a:ea typeface="+mn-lt"/>
              <a:cs typeface="+mn-lt"/>
            </a:endParaRPr>
          </a:p>
          <a:p>
            <a:endParaRPr lang="en-US" sz="2000" b="1" dirty="0">
              <a:latin typeface="마루 부리 Beta"/>
              <a:ea typeface="+mn-lt"/>
              <a:cs typeface="+mn-lt"/>
            </a:endParaRPr>
          </a:p>
          <a:p>
            <a:r>
              <a:rPr lang="ko-KR" altLang="en-US" sz="2000" b="1" dirty="0">
                <a:latin typeface="마루 부리 Beta"/>
                <a:cs typeface="Arial"/>
              </a:rPr>
              <a:t>사용 </a:t>
            </a:r>
            <a:r>
              <a:rPr lang="ko-KR" altLang="en-US" sz="2000" b="1" dirty="0" err="1">
                <a:latin typeface="마루 부리 Beta"/>
                <a:cs typeface="Arial"/>
              </a:rPr>
              <a:t>class</a:t>
            </a:r>
            <a:endParaRPr lang="ko-KR" altLang="en-US" sz="2000" b="1" dirty="0">
              <a:latin typeface="마루 부리 Beta"/>
              <a:cs typeface="Arial"/>
            </a:endParaRPr>
          </a:p>
          <a:p>
            <a:r>
              <a:rPr lang="ko-KR" sz="2000" b="1" dirty="0">
                <a:latin typeface="마루 부리 Beta"/>
                <a:ea typeface="+mn-lt"/>
                <a:cs typeface="+mn-lt"/>
              </a:rPr>
              <a:t>RecruitDAO.java</a:t>
            </a:r>
            <a:endParaRPr lang="ko-KR" sz="2000" b="1">
              <a:latin typeface="마루 부리 Beta"/>
              <a:cs typeface="Arial"/>
            </a:endParaRPr>
          </a:p>
          <a:p>
            <a:r>
              <a:rPr lang="ko-KR" sz="2000" b="1" dirty="0">
                <a:latin typeface="마루 부리 Beta"/>
                <a:ea typeface="+mn-lt"/>
                <a:cs typeface="+mn-lt"/>
              </a:rPr>
              <a:t>RecruitVO.java</a:t>
            </a:r>
            <a:endParaRPr lang="ko-KR" sz="2000" b="1">
              <a:latin typeface="마루 부리 Beta"/>
              <a:cs typeface="Arial"/>
            </a:endParaRPr>
          </a:p>
          <a:p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SubmitResumeAction.java</a:t>
            </a:r>
            <a:endParaRPr lang="en-US" altLang="ko-KR" sz="2000" b="1">
              <a:latin typeface="마루 부리 Beta"/>
              <a:cs typeface="Arial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SubmitResumeOKAction.java</a:t>
            </a:r>
            <a:endParaRPr lang="en-US" b="1">
              <a:latin typeface="마루 부리 Beta"/>
            </a:endParaRPr>
          </a:p>
          <a:p>
            <a:endParaRPr lang="ko-KR" altLang="en-US" sz="2000" b="1" dirty="0">
              <a:latin typeface="마루 부리 Beta"/>
              <a:cs typeface="Arial"/>
            </a:endParaRPr>
          </a:p>
          <a:p>
            <a:r>
              <a:rPr lang="en-US" altLang="ko-KR" sz="2000" b="1" dirty="0" err="1">
                <a:latin typeface="+mn-ea"/>
                <a:cs typeface="Arial"/>
              </a:rPr>
              <a:t>사용</a:t>
            </a:r>
            <a:r>
              <a:rPr lang="en-US" altLang="ko-KR" sz="2000" b="1" dirty="0">
                <a:latin typeface="+mn-ea"/>
                <a:cs typeface="Arial"/>
              </a:rPr>
              <a:t> </a:t>
            </a:r>
            <a:r>
              <a:rPr lang="en-US" altLang="ko-KR" sz="2000" b="1" dirty="0" err="1">
                <a:latin typeface="+mn-ea"/>
                <a:cs typeface="Arial"/>
              </a:rPr>
              <a:t>메소드</a:t>
            </a:r>
            <a:endParaRPr lang="en-US" altLang="ko-KR" sz="2000" b="1" dirty="0">
              <a:latin typeface="+mn-ea"/>
              <a:cs typeface="Arial"/>
            </a:endParaRPr>
          </a:p>
          <a:p>
            <a:r>
              <a:rPr lang="ko-KR" sz="2000" b="1" dirty="0" err="1">
                <a:latin typeface="마루 부리 Beta"/>
                <a:ea typeface="+mn-lt"/>
                <a:cs typeface="+mn-lt"/>
              </a:rPr>
              <a:t>submitResume</a:t>
            </a:r>
            <a:r>
              <a:rPr lang="ko-KR" sz="2000" b="1" dirty="0">
                <a:latin typeface="마루 부리 Beta"/>
                <a:ea typeface="+mn-lt"/>
                <a:cs typeface="+mn-lt"/>
              </a:rPr>
              <a:t>()</a:t>
            </a:r>
            <a:endParaRPr lang="ko-KR" b="1">
              <a:latin typeface="마루 부리 Beta"/>
            </a:endParaRPr>
          </a:p>
          <a:p>
            <a:endParaRPr lang="ko-KR" altLang="en-US" sz="2000" b="1" dirty="0">
              <a:latin typeface="+mn-ea"/>
              <a:cs typeface="Arial"/>
            </a:endParaRPr>
          </a:p>
          <a:p>
            <a:endParaRPr lang="en-US" altLang="ko-KR" sz="2000" b="1" dirty="0">
              <a:latin typeface="+mn-ea"/>
              <a:cs typeface="Arial"/>
            </a:endParaRP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0706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44" y="1528625"/>
            <a:ext cx="7122015" cy="47452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나의 채용 로그인 페이지</a:t>
            </a:r>
            <a:endParaRPr lang="ko-KR" altLang="en-US" sz="2000" b="1" dirty="0" err="1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4154341" cy="40934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myRecruitLogin.jsp</a:t>
            </a:r>
            <a:endParaRPr lang="en-US" b="1" dirty="0">
              <a:latin typeface="마루 부리 Beta"/>
              <a:ea typeface="+mn-lt"/>
              <a:cs typeface="+mn-lt"/>
            </a:endParaRPr>
          </a:p>
          <a:p>
            <a:endParaRPr lang="en-US" sz="2000" b="1" dirty="0">
              <a:latin typeface="마루 부리 Beta"/>
              <a:ea typeface="+mn-lt"/>
              <a:cs typeface="+mn-lt"/>
            </a:endParaRPr>
          </a:p>
          <a:p>
            <a:r>
              <a:rPr lang="ko-KR" altLang="en-US" sz="2000" b="1" dirty="0">
                <a:latin typeface="마루 부리 Beta"/>
                <a:cs typeface="Arial"/>
              </a:rPr>
              <a:t>사용 </a:t>
            </a:r>
            <a:r>
              <a:rPr lang="ko-KR" altLang="en-US" sz="2000" b="1" dirty="0" err="1">
                <a:latin typeface="마루 부리 Beta"/>
                <a:cs typeface="Arial"/>
              </a:rPr>
              <a:t>class</a:t>
            </a:r>
            <a:endParaRPr lang="ko-KR" altLang="en-US" sz="2000" b="1" dirty="0">
              <a:latin typeface="마루 부리 Beta"/>
              <a:cs typeface="Arial"/>
            </a:endParaRPr>
          </a:p>
          <a:p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MyRecruitLoginCheck.java</a:t>
            </a:r>
            <a:endParaRPr lang="ko-KR" altLang="en-US" b="1" dirty="0">
              <a:latin typeface="마루 부리 Beta"/>
              <a:ea typeface="+mn-lt"/>
              <a:cs typeface="+mn-lt"/>
            </a:endParaRPr>
          </a:p>
          <a:p>
            <a:endParaRPr lang="ko-KR" altLang="en-US" sz="2000" b="1" dirty="0">
              <a:latin typeface="마루 부리 Beta"/>
              <a:cs typeface="Arial"/>
            </a:endParaRPr>
          </a:p>
          <a:p>
            <a:r>
              <a:rPr lang="en-US" altLang="ko-KR" sz="2000" b="1" dirty="0" err="1">
                <a:latin typeface="+mn-ea"/>
                <a:cs typeface="Arial"/>
              </a:rPr>
              <a:t>사용</a:t>
            </a:r>
            <a:r>
              <a:rPr lang="en-US" altLang="ko-KR" sz="2000" b="1" dirty="0">
                <a:latin typeface="+mn-ea"/>
                <a:cs typeface="Arial"/>
              </a:rPr>
              <a:t> </a:t>
            </a:r>
            <a:r>
              <a:rPr lang="en-US" altLang="ko-KR" sz="2000" b="1" dirty="0" err="1">
                <a:latin typeface="+mn-ea"/>
                <a:cs typeface="Arial"/>
              </a:rPr>
              <a:t>메소드</a:t>
            </a:r>
            <a:endParaRPr lang="en-US" altLang="ko-KR" sz="2000" b="1" dirty="0">
              <a:latin typeface="+mn-ea"/>
              <a:cs typeface="Arial"/>
            </a:endParaRPr>
          </a:p>
          <a:p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findMyResume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(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aNo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)</a:t>
            </a:r>
          </a:p>
          <a:p>
            <a:endParaRPr lang="ko-KR" sz="2000" b="1" dirty="0">
              <a:latin typeface="마루 부리 Beta"/>
              <a:cs typeface="Arial"/>
            </a:endParaRPr>
          </a:p>
          <a:p>
            <a:endParaRPr lang="ko-KR" altLang="en-US" sz="2000" b="1" dirty="0">
              <a:latin typeface="+mn-ea"/>
              <a:cs typeface="Arial"/>
            </a:endParaRPr>
          </a:p>
          <a:p>
            <a:endParaRPr lang="en-US" altLang="ko-KR" sz="2000" b="1" dirty="0">
              <a:latin typeface="+mn-ea"/>
              <a:cs typeface="Arial"/>
            </a:endParaRP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5285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44" y="1542581"/>
            <a:ext cx="7122015" cy="47172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나의 채용 이력서 수정 페이지</a:t>
            </a:r>
            <a:endParaRPr lang="ko-KR" altLang="en-US" sz="2000" b="1" dirty="0" err="1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343025"/>
            <a:ext cx="4154341" cy="62478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myReruitUpdate.jsp</a:t>
            </a:r>
            <a:endParaRPr lang="en-US" b="1" dirty="0">
              <a:latin typeface="마루 부리 Beta"/>
              <a:ea typeface="+mn-lt"/>
              <a:cs typeface="+mn-lt"/>
            </a:endParaRPr>
          </a:p>
          <a:p>
            <a:endParaRPr lang="en-US" sz="2000" b="1" dirty="0">
              <a:latin typeface="마루 부리 Beta"/>
              <a:ea typeface="+mn-lt"/>
              <a:cs typeface="+mn-lt"/>
            </a:endParaRPr>
          </a:p>
          <a:p>
            <a:r>
              <a:rPr lang="ko-KR" altLang="en-US" sz="2000" b="1" dirty="0">
                <a:latin typeface="마루 부리 Beta"/>
                <a:cs typeface="Arial"/>
              </a:rPr>
              <a:t>사용 </a:t>
            </a:r>
            <a:r>
              <a:rPr lang="ko-KR" altLang="en-US" sz="2000" b="1" dirty="0" err="1">
                <a:latin typeface="마루 부리 Beta"/>
                <a:cs typeface="Arial"/>
              </a:rPr>
              <a:t>class</a:t>
            </a:r>
            <a:endParaRPr lang="ko-KR" altLang="en-US" sz="2000" b="1" dirty="0">
              <a:latin typeface="마루 부리 Beta"/>
              <a:cs typeface="Arial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UpdateMyResumeAction.java</a:t>
            </a:r>
            <a:endParaRPr lang="en-US" altLang="ko-KR" sz="2000" b="1" dirty="0">
              <a:latin typeface="마루 부리 Beta"/>
              <a:ea typeface="+mn-lt"/>
              <a:cs typeface="+mn-lt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UpdateMyResumeOKAction.java</a:t>
            </a:r>
            <a:endParaRPr lang="en-US" sz="2000" b="1" dirty="0">
              <a:latin typeface="마루 부리 Beta"/>
              <a:cs typeface="Arial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AdInfo.java</a:t>
            </a:r>
            <a:endParaRPr lang="en-US" sz="2000" b="1" dirty="0">
              <a:latin typeface="마루 부리 Beta"/>
              <a:cs typeface="Arial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MyRecruitTempSave.java</a:t>
            </a:r>
            <a:endParaRPr lang="en-US" sz="2000" b="1" dirty="0">
              <a:latin typeface="마루 부리 Beta"/>
              <a:cs typeface="Arial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BringMyResumeAction.java</a:t>
            </a:r>
            <a:endParaRPr lang="en-US" b="1" dirty="0">
              <a:latin typeface="마루 부리 Beta"/>
            </a:endParaRPr>
          </a:p>
          <a:p>
            <a:endParaRPr lang="ko-KR" altLang="en-US" sz="2000" b="1" dirty="0">
              <a:latin typeface="+mn-ea"/>
              <a:cs typeface="Arial"/>
            </a:endParaRPr>
          </a:p>
          <a:p>
            <a:r>
              <a:rPr lang="en-US" altLang="ko-KR" sz="2000" b="1" dirty="0" err="1">
                <a:latin typeface="+mn-ea"/>
                <a:cs typeface="Arial"/>
              </a:rPr>
              <a:t>사용</a:t>
            </a:r>
            <a:r>
              <a:rPr lang="en-US" altLang="ko-KR" sz="2000" b="1" dirty="0">
                <a:latin typeface="+mn-ea"/>
                <a:cs typeface="Arial"/>
              </a:rPr>
              <a:t> </a:t>
            </a:r>
            <a:r>
              <a:rPr lang="en-US" altLang="ko-KR" sz="2000" b="1" dirty="0" err="1">
                <a:latin typeface="+mn-ea"/>
                <a:cs typeface="Arial"/>
              </a:rPr>
              <a:t>메소드</a:t>
            </a:r>
            <a:endParaRPr lang="en-US" altLang="ko-KR" sz="2000" b="1" dirty="0">
              <a:latin typeface="+mn-ea"/>
              <a:cs typeface="Arial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findMyResume</a:t>
            </a:r>
            <a:r>
              <a:rPr lang="en-US" sz="2000" b="1" dirty="0">
                <a:latin typeface="마루 부리 Beta"/>
                <a:ea typeface="+mn-lt"/>
                <a:cs typeface="+mn-lt"/>
              </a:rPr>
              <a:t>()</a:t>
            </a:r>
            <a:endParaRPr lang="en-US" b="1" dirty="0">
              <a:latin typeface="마루 부리 Beta"/>
            </a:endParaRPr>
          </a:p>
          <a:p>
            <a:r>
              <a:rPr lang="ko-KR" altLang="en-US" sz="2000" b="1" dirty="0" err="1">
                <a:latin typeface="마루 부리 Beta"/>
                <a:ea typeface="+mn-lt"/>
                <a:cs typeface="+mn-lt"/>
              </a:rPr>
              <a:t>updateResume</a:t>
            </a:r>
            <a:r>
              <a:rPr lang="ko-KR" altLang="en-US" sz="2000" b="1" dirty="0">
                <a:latin typeface="마루 부리 Beta"/>
                <a:ea typeface="+mn-lt"/>
                <a:cs typeface="+mn-lt"/>
              </a:rPr>
              <a:t>()</a:t>
            </a:r>
            <a:endParaRPr lang="ko-KR" altLang="en-US" sz="2000" b="1" dirty="0">
              <a:latin typeface="마루 부리 Beta"/>
              <a:cs typeface="Arial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setSchedule</a:t>
            </a:r>
            <a:r>
              <a:rPr lang="en-US" sz="2000" b="1" dirty="0">
                <a:latin typeface="마루 부리 Beta"/>
                <a:ea typeface="+mn-lt"/>
                <a:cs typeface="+mn-lt"/>
              </a:rPr>
              <a:t>()</a:t>
            </a:r>
            <a:endParaRPr lang="en-US" b="1" dirty="0">
              <a:latin typeface="마루 부리 Beta"/>
            </a:endParaRPr>
          </a:p>
          <a:p>
            <a:endParaRPr lang="en-US" altLang="ko-KR" sz="2000" b="1" dirty="0">
              <a:latin typeface="마루 부리 Beta"/>
              <a:ea typeface="+mn-lt"/>
              <a:cs typeface="+mn-lt"/>
            </a:endParaRPr>
          </a:p>
          <a:p>
            <a:endParaRPr lang="ko-KR" sz="2000" b="1" dirty="0">
              <a:latin typeface="마루 부리 Beta"/>
              <a:cs typeface="Arial"/>
            </a:endParaRPr>
          </a:p>
          <a:p>
            <a:endParaRPr lang="ko-KR" altLang="en-US" sz="2000" b="1" dirty="0">
              <a:latin typeface="+mn-ea"/>
              <a:cs typeface="Arial"/>
            </a:endParaRPr>
          </a:p>
          <a:p>
            <a:endParaRPr lang="en-US" altLang="ko-KR" sz="2000" b="1" dirty="0">
              <a:latin typeface="+mn-ea"/>
              <a:cs typeface="Arial"/>
            </a:endParaRP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349CF-BDF2-3BB5-3353-9FA3917EE7DD}"/>
              </a:ext>
            </a:extLst>
          </p:cNvPr>
          <p:cNvSpPr txBox="1"/>
          <p:nvPr/>
        </p:nvSpPr>
        <p:spPr>
          <a:xfrm>
            <a:off x="4608875" y="6372339"/>
            <a:ext cx="712276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Ajax 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사용으로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 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나의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 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채용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 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입력란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 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임시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 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저장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 </a:t>
            </a:r>
            <a:r>
              <a:rPr lang="ko-KR" altLang="en-US" sz="2000" b="1" dirty="0">
                <a:latin typeface="마루 부리 Beta"/>
                <a:ea typeface="+mn-lt"/>
                <a:cs typeface="+mn-lt"/>
              </a:rPr>
              <a:t>적용</a:t>
            </a:r>
            <a:endParaRPr lang="ko-KR" b="1" dirty="0">
              <a:latin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1861354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44" y="1539803"/>
            <a:ext cx="7122015" cy="472284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나의 채용 합격확인 페이지</a:t>
            </a:r>
            <a:endParaRPr lang="ko-KR" altLang="en-US" sz="2000" b="1" dirty="0" err="1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4154341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myRecruitResult.jsp</a:t>
            </a:r>
            <a:endParaRPr lang="en-US" b="1" dirty="0">
              <a:latin typeface="마루 부리 Beta"/>
              <a:ea typeface="+mn-lt"/>
              <a:cs typeface="+mn-lt"/>
            </a:endParaRPr>
          </a:p>
          <a:p>
            <a:endParaRPr lang="en-US" sz="2000" b="1" dirty="0">
              <a:latin typeface="마루 부리 Beta"/>
              <a:ea typeface="+mn-lt"/>
              <a:cs typeface="+mn-lt"/>
            </a:endParaRPr>
          </a:p>
          <a:p>
            <a:r>
              <a:rPr lang="ko-KR" altLang="en-US" sz="2000" b="1" dirty="0">
                <a:latin typeface="마루 부리 Beta"/>
                <a:cs typeface="Arial"/>
              </a:rPr>
              <a:t>사용 </a:t>
            </a:r>
            <a:r>
              <a:rPr lang="ko-KR" altLang="en-US" sz="2000" b="1" dirty="0" err="1">
                <a:latin typeface="마루 부리 Beta"/>
                <a:cs typeface="Arial"/>
              </a:rPr>
              <a:t>class</a:t>
            </a:r>
            <a:endParaRPr lang="ko-KR" altLang="en-US" sz="2000" b="1" dirty="0">
              <a:latin typeface="마루 부리 Beta"/>
              <a:cs typeface="Arial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BringMyLevelAction.java</a:t>
            </a:r>
            <a:endParaRPr lang="ko-KR" b="1" dirty="0">
              <a:latin typeface="마루 부리 Beta"/>
              <a:ea typeface="+mn-lt"/>
              <a:cs typeface="+mn-lt"/>
            </a:endParaRPr>
          </a:p>
          <a:p>
            <a:endParaRPr lang="ko-KR" altLang="en-US" sz="2000" b="1" dirty="0">
              <a:latin typeface="마루 부리 Beta"/>
              <a:cs typeface="Arial"/>
            </a:endParaRPr>
          </a:p>
          <a:p>
            <a:endParaRPr lang="en-US" altLang="ko-KR" sz="2000" b="1" dirty="0">
              <a:latin typeface="마루 부리 Beta"/>
              <a:ea typeface="+mn-lt"/>
              <a:cs typeface="+mn-lt"/>
            </a:endParaRPr>
          </a:p>
          <a:p>
            <a:endParaRPr lang="ko-KR" sz="2000" b="1" dirty="0">
              <a:latin typeface="마루 부리 Beta"/>
              <a:cs typeface="Arial"/>
            </a:endParaRPr>
          </a:p>
          <a:p>
            <a:endParaRPr lang="ko-KR" altLang="en-US" sz="2000" b="1" dirty="0">
              <a:latin typeface="+mn-ea"/>
              <a:cs typeface="Arial"/>
            </a:endParaRPr>
          </a:p>
          <a:p>
            <a:endParaRPr lang="en-US" altLang="ko-KR" sz="2000" b="1" dirty="0">
              <a:latin typeface="+mn-ea"/>
              <a:cs typeface="Arial"/>
            </a:endParaRP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4569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44" y="1528620"/>
            <a:ext cx="7122015" cy="474521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일정 확인</a:t>
            </a:r>
            <a:endParaRPr lang="ko-KR" altLang="en-US" sz="2000" b="1" dirty="0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3621985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calendar.jsp</a:t>
            </a:r>
            <a:endParaRPr lang="en-US" sz="2000" b="1" dirty="0">
              <a:latin typeface="마루 부리 Beta"/>
              <a:ea typeface="+mn-lt"/>
              <a:cs typeface="+mn-lt"/>
            </a:endParaRPr>
          </a:p>
          <a:p>
            <a:endParaRPr lang="en-US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class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SetScheduleAction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.</a:t>
            </a:r>
            <a:r>
              <a:rPr lang="en-US" sz="2000" b="1" dirty="0">
                <a:latin typeface="마루 부리 Beta"/>
                <a:ea typeface="+mn-lt"/>
                <a:cs typeface="+mn-lt"/>
              </a:rPr>
              <a:t>java</a:t>
            </a:r>
            <a:endParaRPr lang="ko-KR" sz="2000" b="1" dirty="0">
              <a:latin typeface="마루 부리 Beta"/>
              <a:ea typeface="+mn-lt"/>
              <a:cs typeface="+mn-lt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setScheduleOKAction.java</a:t>
            </a:r>
            <a:endParaRPr lang="ko-KR" sz="2000" b="1" dirty="0">
              <a:latin typeface="마루 부리 Beta"/>
              <a:ea typeface="+mn-lt"/>
              <a:cs typeface="+mn-lt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SelectSchedule.java</a:t>
            </a: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ScheduleVO.java</a:t>
            </a: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ScheduleDAO.java</a:t>
            </a:r>
            <a:endParaRPr lang="en-US" sz="2000" b="1" dirty="0">
              <a:latin typeface="마루 부리 Beta"/>
            </a:endParaRPr>
          </a:p>
          <a:p>
            <a:endParaRPr lang="en-US" altLang="ko-KR" sz="2000" b="1" dirty="0">
              <a:latin typeface="마루 부리 Beta"/>
              <a:cs typeface="Arial"/>
            </a:endParaRPr>
          </a:p>
          <a:p>
            <a:r>
              <a:rPr lang="en-US" altLang="ko-KR" sz="2000" b="1" dirty="0" err="1">
                <a:latin typeface="마루 부리 Beta"/>
                <a:cs typeface="Arial"/>
              </a:rPr>
              <a:t>사용</a:t>
            </a:r>
            <a:r>
              <a:rPr lang="en-US" altLang="ko-KR" sz="2000" b="1" dirty="0">
                <a:latin typeface="마루 부리 Beta"/>
                <a:cs typeface="Arial"/>
              </a:rPr>
              <a:t> </a:t>
            </a:r>
            <a:r>
              <a:rPr lang="en-US" altLang="ko-KR" sz="2000" b="1" dirty="0" err="1">
                <a:latin typeface="마루 부리 Beta"/>
                <a:cs typeface="Arial"/>
              </a:rPr>
              <a:t>메소드</a:t>
            </a:r>
            <a:endParaRPr lang="en-US" altLang="ko-KR" sz="2000" b="1" dirty="0">
              <a:latin typeface="마루 부리 Beta"/>
              <a:cs typeface="Arial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updateOrderSchedule</a:t>
            </a:r>
            <a:r>
              <a:rPr lang="en-US" sz="2000" b="1" dirty="0">
                <a:latin typeface="마루 부리 Beta"/>
                <a:ea typeface="+mn-lt"/>
                <a:cs typeface="+mn-lt"/>
              </a:rPr>
              <a:t>()</a:t>
            </a:r>
            <a:endParaRPr lang="en-US" sz="2000" b="1" dirty="0">
              <a:latin typeface="마루 부리 Bet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updateRecruitSchedule</a:t>
            </a:r>
            <a:r>
              <a:rPr lang="en-US" sz="2000" b="1" dirty="0">
                <a:latin typeface="마루 부리 Beta"/>
                <a:ea typeface="+mn-lt"/>
                <a:cs typeface="+mn-lt"/>
              </a:rPr>
              <a:t>()</a:t>
            </a: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1489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817" y="1283368"/>
            <a:ext cx="9533969" cy="483235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cs typeface="Arial"/>
              </a:rPr>
              <a:t>주요 기능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8732939" y="2845147"/>
            <a:ext cx="3572842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b="1" dirty="0">
                <a:latin typeface="+mn-ea"/>
              </a:rPr>
              <a:t>다음 </a:t>
            </a:r>
            <a:r>
              <a:rPr lang="en-US" altLang="ko-KR" sz="1600" b="1" dirty="0" err="1">
                <a:latin typeface="+mn-ea"/>
              </a:rPr>
              <a:t>api</a:t>
            </a:r>
            <a:r>
              <a:rPr lang="ko-KR" altLang="en-US" sz="1600" b="1" dirty="0" err="1">
                <a:latin typeface="+mn-ea"/>
              </a:rPr>
              <a:t>를</a:t>
            </a:r>
            <a:r>
              <a:rPr lang="ko-KR" altLang="en-US" sz="1600" b="1" dirty="0">
                <a:latin typeface="+mn-ea"/>
              </a:rPr>
              <a:t> 이용한 주소 검색</a:t>
            </a:r>
            <a:endParaRPr lang="en-US" altLang="ko-KR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제작 구분을 통해 알맞은 문의 정보 선택 가능</a:t>
            </a:r>
            <a:endParaRPr lang="en-US" altLang="ko-KR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포트폴리오 선택으로 원하는 </a:t>
            </a:r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테마 선택 가능</a:t>
            </a:r>
            <a:endParaRPr lang="ko-KR" altLang="en-US" sz="1600" b="1" dirty="0">
              <a:latin typeface="마루 부리 Bet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8D9D90E-08A1-AD6E-49D6-A35ADBE89D85}"/>
              </a:ext>
            </a:extLst>
          </p:cNvPr>
          <p:cNvCxnSpPr>
            <a:cxnSpLocks/>
          </p:cNvCxnSpPr>
          <p:nvPr/>
        </p:nvCxnSpPr>
        <p:spPr>
          <a:xfrm>
            <a:off x="7877261" y="3045202"/>
            <a:ext cx="855678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4299C1-E537-7997-8005-3F680D96F530}"/>
              </a:ext>
            </a:extLst>
          </p:cNvPr>
          <p:cNvSpPr/>
          <p:nvPr/>
        </p:nvSpPr>
        <p:spPr>
          <a:xfrm>
            <a:off x="556224" y="3036813"/>
            <a:ext cx="7321037" cy="223986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618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817" y="1287062"/>
            <a:ext cx="9533969" cy="48249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cs typeface="Arial"/>
              </a:rPr>
              <a:t>주요 기능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8732939" y="2845147"/>
            <a:ext cx="357284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b="1" dirty="0">
                <a:latin typeface="+mn-ea"/>
              </a:rPr>
              <a:t>회사명과 담당자분의 전화번호를 </a:t>
            </a:r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입력하여 자신의 의뢰를 확인가능</a:t>
            </a:r>
            <a:endParaRPr lang="ko-KR" altLang="en-US" sz="1600" b="1" dirty="0">
              <a:latin typeface="마루 부리 Bet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8D9D90E-08A1-AD6E-49D6-A35ADBE89D85}"/>
              </a:ext>
            </a:extLst>
          </p:cNvPr>
          <p:cNvCxnSpPr>
            <a:cxnSpLocks/>
          </p:cNvCxnSpPr>
          <p:nvPr/>
        </p:nvCxnSpPr>
        <p:spPr>
          <a:xfrm>
            <a:off x="7877261" y="3045202"/>
            <a:ext cx="855678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4299C1-E537-7997-8005-3F680D96F530}"/>
              </a:ext>
            </a:extLst>
          </p:cNvPr>
          <p:cNvSpPr/>
          <p:nvPr/>
        </p:nvSpPr>
        <p:spPr>
          <a:xfrm>
            <a:off x="1560352" y="2160501"/>
            <a:ext cx="6316909" cy="181588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70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817" y="1311029"/>
            <a:ext cx="9533969" cy="477703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cs typeface="Arial"/>
              </a:rPr>
              <a:t>주요 기능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8732939" y="2845147"/>
            <a:ext cx="3572842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b="1" dirty="0">
                <a:latin typeface="+mn-ea"/>
              </a:rPr>
              <a:t>진행 상황 이미지를 눈으로 확인 </a:t>
            </a:r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가능하고</a:t>
            </a:r>
            <a:endParaRPr lang="en-US" altLang="ko-KR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진행도를 통해 수치적으로 확인 가능</a:t>
            </a:r>
            <a:endParaRPr lang="en-US" altLang="ko-KR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추가 문의나 파일선택 기능으로</a:t>
            </a:r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마루 부리 Beta"/>
              </a:rPr>
              <a:t>추가 요구 가능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8D9D90E-08A1-AD6E-49D6-A35ADBE89D85}"/>
              </a:ext>
            </a:extLst>
          </p:cNvPr>
          <p:cNvCxnSpPr>
            <a:cxnSpLocks/>
          </p:cNvCxnSpPr>
          <p:nvPr/>
        </p:nvCxnSpPr>
        <p:spPr>
          <a:xfrm>
            <a:off x="7877261" y="3045202"/>
            <a:ext cx="855678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4299C1-E537-7997-8005-3F680D96F530}"/>
              </a:ext>
            </a:extLst>
          </p:cNvPr>
          <p:cNvSpPr/>
          <p:nvPr/>
        </p:nvSpPr>
        <p:spPr>
          <a:xfrm>
            <a:off x="449179" y="2013358"/>
            <a:ext cx="7428083" cy="389249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179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845" y="1311029"/>
            <a:ext cx="9453912" cy="477703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cs typeface="Arial"/>
              </a:rPr>
              <a:t>주요 기능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8732939" y="2845147"/>
            <a:ext cx="357284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b="1" dirty="0">
                <a:latin typeface="+mn-ea"/>
              </a:rPr>
              <a:t>채용을 위한 채용 공고를 확인 가능하며</a:t>
            </a:r>
            <a:endParaRPr lang="en-US" altLang="ko-KR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마감일이 지난 게시글은 선택 불가능</a:t>
            </a:r>
            <a:endParaRPr lang="ko-KR" altLang="en-US" sz="1600" b="1" dirty="0">
              <a:latin typeface="마루 부리 Bet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8D9D90E-08A1-AD6E-49D6-A35ADBE89D85}"/>
              </a:ext>
            </a:extLst>
          </p:cNvPr>
          <p:cNvCxnSpPr>
            <a:cxnSpLocks/>
          </p:cNvCxnSpPr>
          <p:nvPr/>
        </p:nvCxnSpPr>
        <p:spPr>
          <a:xfrm>
            <a:off x="7877261" y="3045202"/>
            <a:ext cx="855678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4299C1-E537-7997-8005-3F680D96F530}"/>
              </a:ext>
            </a:extLst>
          </p:cNvPr>
          <p:cNvSpPr/>
          <p:nvPr/>
        </p:nvSpPr>
        <p:spPr>
          <a:xfrm>
            <a:off x="2239861" y="2013359"/>
            <a:ext cx="5637401" cy="317103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857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845" y="1323613"/>
            <a:ext cx="9453912" cy="47518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cs typeface="Arial"/>
              </a:rPr>
              <a:t>주요 기능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8732939" y="2845147"/>
            <a:ext cx="3572842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b="1" dirty="0">
                <a:latin typeface="+mn-ea"/>
              </a:rPr>
              <a:t>채용 정보를 확인 </a:t>
            </a:r>
            <a:r>
              <a:rPr lang="ko-KR" altLang="en-US" sz="1600" b="1" dirty="0" err="1">
                <a:latin typeface="+mn-ea"/>
              </a:rPr>
              <a:t>할수</a:t>
            </a:r>
            <a:r>
              <a:rPr lang="ko-KR" altLang="en-US" sz="1600" b="1" dirty="0">
                <a:latin typeface="+mn-ea"/>
              </a:rPr>
              <a:t> 있고</a:t>
            </a:r>
            <a:endParaRPr lang="en-US" altLang="ko-KR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이력서 다운로드 버튼을 통해</a:t>
            </a:r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이력서 다운로드 가능</a:t>
            </a:r>
            <a:endParaRPr lang="en-US" altLang="ko-KR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지원하기 버튼을 통해 지원 페이지로</a:t>
            </a:r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이동</a:t>
            </a:r>
            <a:endParaRPr lang="ko-KR" altLang="en-US" sz="1600" b="1" dirty="0">
              <a:latin typeface="마루 부리 Bet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8D9D90E-08A1-AD6E-49D6-A35ADBE89D85}"/>
              </a:ext>
            </a:extLst>
          </p:cNvPr>
          <p:cNvCxnSpPr>
            <a:cxnSpLocks/>
          </p:cNvCxnSpPr>
          <p:nvPr/>
        </p:nvCxnSpPr>
        <p:spPr>
          <a:xfrm>
            <a:off x="7877261" y="3045202"/>
            <a:ext cx="855678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4299C1-E537-7997-8005-3F680D96F530}"/>
              </a:ext>
            </a:extLst>
          </p:cNvPr>
          <p:cNvSpPr/>
          <p:nvPr/>
        </p:nvSpPr>
        <p:spPr>
          <a:xfrm>
            <a:off x="2239861" y="2013359"/>
            <a:ext cx="5637401" cy="317103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553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96781B-71AB-5C04-F5E3-DF4A93D543E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8CEB37-FB5A-BAE0-E4F2-974F4035822D}"/>
              </a:ext>
            </a:extLst>
          </p:cNvPr>
          <p:cNvSpPr txBox="1"/>
          <p:nvPr/>
        </p:nvSpPr>
        <p:spPr>
          <a:xfrm>
            <a:off x="449179" y="286511"/>
            <a:ext cx="126188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cs typeface="Arial"/>
              </a:rPr>
              <a:t>벤치마킹</a:t>
            </a:r>
            <a:endParaRPr lang="en-US" altLang="ko-KR" sz="2400" b="1" spc="-300" dirty="0" err="1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F58DC2-8556-065B-DCEF-54840E71CEF4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8D0E2A8B-B338-2EED-C8EE-8BA4F66D10F6}"/>
              </a:ext>
            </a:extLst>
          </p:cNvPr>
          <p:cNvSpPr/>
          <p:nvPr/>
        </p:nvSpPr>
        <p:spPr>
          <a:xfrm>
            <a:off x="1103364" y="1738935"/>
            <a:ext cx="4317722" cy="436299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A6247-32A9-EF6A-F76D-ADCC2EFF33FC}"/>
              </a:ext>
            </a:extLst>
          </p:cNvPr>
          <p:cNvSpPr txBox="1"/>
          <p:nvPr/>
        </p:nvSpPr>
        <p:spPr>
          <a:xfrm>
            <a:off x="251669" y="1222835"/>
            <a:ext cx="3621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벤치마킹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79E49F-E947-0C4D-CFEA-AA6946C707B7}"/>
              </a:ext>
            </a:extLst>
          </p:cNvPr>
          <p:cNvSpPr txBox="1"/>
          <p:nvPr/>
        </p:nvSpPr>
        <p:spPr>
          <a:xfrm>
            <a:off x="1172967" y="2456914"/>
            <a:ext cx="50075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장점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개발문의를 사이트 내에서 해결가능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2.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포트폴리오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협력사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회사의 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실력적인 부분을 강조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단점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1.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인원 채용에 관한 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카테고리 없음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71E44-4200-B1D6-E3D6-EC71ECF8091F}"/>
              </a:ext>
            </a:extLst>
          </p:cNvPr>
          <p:cNvSpPr txBox="1"/>
          <p:nvPr/>
        </p:nvSpPr>
        <p:spPr>
          <a:xfrm>
            <a:off x="1891862" y="2040727"/>
            <a:ext cx="274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마인솔루션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UXI</a:t>
            </a:r>
            <a:endParaRPr lang="ko-KR" altLang="en-US" sz="2000" dirty="0"/>
          </a:p>
        </p:txBody>
      </p:sp>
      <p:sp>
        <p:nvSpPr>
          <p:cNvPr id="12" name="모서리가 둥근 직사각형 21">
            <a:extLst>
              <a:ext uri="{FF2B5EF4-FFF2-40B4-BE49-F238E27FC236}">
                <a16:creationId xmlns:a16="http://schemas.microsoft.com/office/drawing/2014/main" id="{E524D8E9-27B1-822D-617E-1F5876C430DC}"/>
              </a:ext>
            </a:extLst>
          </p:cNvPr>
          <p:cNvSpPr/>
          <p:nvPr/>
        </p:nvSpPr>
        <p:spPr>
          <a:xfrm>
            <a:off x="6509454" y="1738934"/>
            <a:ext cx="4386699" cy="436299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823EA5-9C7D-28DB-CC08-083A38F48CC9}"/>
              </a:ext>
            </a:extLst>
          </p:cNvPr>
          <p:cNvSpPr txBox="1"/>
          <p:nvPr/>
        </p:nvSpPr>
        <p:spPr>
          <a:xfrm>
            <a:off x="6529701" y="2646731"/>
            <a:ext cx="4366452" cy="324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장점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1.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일을 분야별로 구분하여 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직관적 확인 가능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2.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채용절차 상세히 알려주는 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채용페이지가 있음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단점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1.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프로그램이나 관련 포트폴리오가 없어 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해당 회사의 세부업무를 파악하기 어려움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6A3341-03C0-1EA6-7326-B366AE1EA5EF}"/>
              </a:ext>
            </a:extLst>
          </p:cNvPr>
          <p:cNvSpPr txBox="1"/>
          <p:nvPr/>
        </p:nvSpPr>
        <p:spPr>
          <a:xfrm>
            <a:off x="7897150" y="2056804"/>
            <a:ext cx="1611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카카오 영입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981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536" y="1323613"/>
            <a:ext cx="9414529" cy="47518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cs typeface="Arial"/>
              </a:rPr>
              <a:t>주요 기능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8732939" y="2845147"/>
            <a:ext cx="3572842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b="1" dirty="0">
                <a:latin typeface="+mn-ea"/>
              </a:rPr>
              <a:t>간단한 신상 정보를 입력한다</a:t>
            </a:r>
            <a:endParaRPr lang="en-US" altLang="ko-KR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 err="1">
                <a:latin typeface="+mn-ea"/>
              </a:rPr>
              <a:t>깃허브</a:t>
            </a:r>
            <a:r>
              <a:rPr lang="ko-KR" altLang="en-US" sz="1600" b="1" dirty="0">
                <a:latin typeface="+mn-ea"/>
              </a:rPr>
              <a:t> 옆 </a:t>
            </a:r>
            <a:r>
              <a:rPr lang="en-US" altLang="ko-KR" sz="1600" b="1" dirty="0">
                <a:latin typeface="+mn-ea"/>
              </a:rPr>
              <a:t>+, - </a:t>
            </a:r>
            <a:r>
              <a:rPr lang="ko-KR" altLang="en-US" sz="1600" b="1" dirty="0">
                <a:latin typeface="+mn-ea"/>
              </a:rPr>
              <a:t>버튼으로 </a:t>
            </a:r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사용자가 원하는 만큼</a:t>
            </a:r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추가적인 </a:t>
            </a:r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홈페이지를 입력할 수 있다</a:t>
            </a:r>
            <a:endParaRPr lang="en-US" altLang="ko-KR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파일 선택을 통해 이력서 제출 가능</a:t>
            </a:r>
            <a:endParaRPr lang="ko-KR" altLang="en-US" sz="1600" b="1" dirty="0">
              <a:latin typeface="마루 부리 Bet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8D9D90E-08A1-AD6E-49D6-A35ADBE89D85}"/>
              </a:ext>
            </a:extLst>
          </p:cNvPr>
          <p:cNvCxnSpPr>
            <a:cxnSpLocks/>
          </p:cNvCxnSpPr>
          <p:nvPr/>
        </p:nvCxnSpPr>
        <p:spPr>
          <a:xfrm>
            <a:off x="7877261" y="3045202"/>
            <a:ext cx="855678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4299C1-E537-7997-8005-3F680D96F530}"/>
              </a:ext>
            </a:extLst>
          </p:cNvPr>
          <p:cNvSpPr/>
          <p:nvPr/>
        </p:nvSpPr>
        <p:spPr>
          <a:xfrm>
            <a:off x="2239861" y="2013359"/>
            <a:ext cx="5637401" cy="317103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85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339" y="1323613"/>
            <a:ext cx="9384923" cy="47518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cs typeface="Arial"/>
              </a:rPr>
              <a:t>주요 기능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8732939" y="2845147"/>
            <a:ext cx="357284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이름와</a:t>
            </a:r>
            <a:r>
              <a:rPr lang="ko-KR" altLang="en-US" sz="1600" b="1" dirty="0">
                <a:latin typeface="+mn-ea"/>
              </a:rPr>
              <a:t> </a:t>
            </a:r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전화번호</a:t>
            </a:r>
            <a:r>
              <a:rPr lang="en-US" altLang="ko-KR" sz="1600" b="1" dirty="0">
                <a:latin typeface="+mn-ea"/>
              </a:rPr>
              <a:t>,</a:t>
            </a:r>
            <a:r>
              <a:rPr lang="ko-KR" altLang="en-US" sz="1600" b="1" dirty="0">
                <a:latin typeface="+mn-ea"/>
              </a:rPr>
              <a:t> 이메일 중 선택하여</a:t>
            </a:r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자신의 채용 정보를 열람 가능</a:t>
            </a:r>
            <a:endParaRPr lang="ko-KR" altLang="en-US" sz="1600" b="1" dirty="0">
              <a:latin typeface="마루 부리 Bet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8D9D90E-08A1-AD6E-49D6-A35ADBE89D85}"/>
              </a:ext>
            </a:extLst>
          </p:cNvPr>
          <p:cNvCxnSpPr>
            <a:cxnSpLocks/>
          </p:cNvCxnSpPr>
          <p:nvPr/>
        </p:nvCxnSpPr>
        <p:spPr>
          <a:xfrm>
            <a:off x="7877261" y="3045202"/>
            <a:ext cx="855678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4299C1-E537-7997-8005-3F680D96F530}"/>
              </a:ext>
            </a:extLst>
          </p:cNvPr>
          <p:cNvSpPr/>
          <p:nvPr/>
        </p:nvSpPr>
        <p:spPr>
          <a:xfrm>
            <a:off x="1828801" y="2013359"/>
            <a:ext cx="6048462" cy="194624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549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339" y="1342169"/>
            <a:ext cx="9384923" cy="471474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cs typeface="Arial"/>
              </a:rPr>
              <a:t>주요 기능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8732939" y="2845147"/>
            <a:ext cx="357284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b="1" dirty="0">
                <a:latin typeface="+mn-ea"/>
              </a:rPr>
              <a:t>로그인 한 사람의 정보에 따라</a:t>
            </a:r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서류전형 합격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코딩테스트 </a:t>
            </a:r>
            <a:r>
              <a:rPr lang="ko-KR" altLang="en-US" sz="1600" b="1" dirty="0" err="1">
                <a:latin typeface="+mn-ea"/>
              </a:rPr>
              <a:t>합격등은</a:t>
            </a:r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스케줄 잡기 버튼으로 넘어간다</a:t>
            </a:r>
            <a:endParaRPr lang="en-US" altLang="ko-KR" sz="1600" b="1" dirty="0"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8D9D90E-08A1-AD6E-49D6-A35ADBE89D85}"/>
              </a:ext>
            </a:extLst>
          </p:cNvPr>
          <p:cNvCxnSpPr>
            <a:cxnSpLocks/>
          </p:cNvCxnSpPr>
          <p:nvPr/>
        </p:nvCxnSpPr>
        <p:spPr>
          <a:xfrm>
            <a:off x="7877261" y="3045202"/>
            <a:ext cx="855678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4299C1-E537-7997-8005-3F680D96F530}"/>
              </a:ext>
            </a:extLst>
          </p:cNvPr>
          <p:cNvSpPr/>
          <p:nvPr/>
        </p:nvSpPr>
        <p:spPr>
          <a:xfrm>
            <a:off x="1828801" y="2013359"/>
            <a:ext cx="6048462" cy="312070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581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840" y="1342169"/>
            <a:ext cx="9349920" cy="471474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cs typeface="Arial"/>
              </a:rPr>
              <a:t>주요 기능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5654179" y="4145017"/>
            <a:ext cx="3572842" cy="1323439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b="1" dirty="0">
                <a:latin typeface="+mn-ea"/>
              </a:rPr>
              <a:t>클릭할 수 있는</a:t>
            </a:r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날짜와 시간정보를 선택하여 본인이</a:t>
            </a:r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원하는 시간대에서 </a:t>
            </a:r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코딩테스트와 면접 일정이 선택 가능하다</a:t>
            </a:r>
            <a:endParaRPr lang="en-US" altLang="ko-KR" sz="1600" b="1" dirty="0"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8D9D90E-08A1-AD6E-49D6-A35ADBE89D85}"/>
              </a:ext>
            </a:extLst>
          </p:cNvPr>
          <p:cNvCxnSpPr>
            <a:cxnSpLocks/>
          </p:cNvCxnSpPr>
          <p:nvPr/>
        </p:nvCxnSpPr>
        <p:spPr>
          <a:xfrm>
            <a:off x="6392411" y="3045202"/>
            <a:ext cx="855677" cy="98990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4299C1-E537-7997-8005-3F680D96F530}"/>
              </a:ext>
            </a:extLst>
          </p:cNvPr>
          <p:cNvSpPr/>
          <p:nvPr/>
        </p:nvSpPr>
        <p:spPr>
          <a:xfrm>
            <a:off x="3800213" y="1409361"/>
            <a:ext cx="2592198" cy="186234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27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1628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cs typeface="Arial"/>
              </a:rPr>
              <a:t>요구사항 명세서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ACBD22A-5B34-3699-F96C-1E097C45B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537697"/>
              </p:ext>
            </p:extLst>
          </p:nvPr>
        </p:nvGraphicFramePr>
        <p:xfrm>
          <a:off x="1040303" y="1311699"/>
          <a:ext cx="10111393" cy="42370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3333">
                  <a:extLst>
                    <a:ext uri="{9D8B030D-6E8A-4147-A177-3AD203B41FA5}">
                      <a16:colId xmlns:a16="http://schemas.microsoft.com/office/drawing/2014/main" val="3453382478"/>
                    </a:ext>
                  </a:extLst>
                </a:gridCol>
                <a:gridCol w="1942800">
                  <a:extLst>
                    <a:ext uri="{9D8B030D-6E8A-4147-A177-3AD203B41FA5}">
                      <a16:colId xmlns:a16="http://schemas.microsoft.com/office/drawing/2014/main" val="2782649548"/>
                    </a:ext>
                  </a:extLst>
                </a:gridCol>
                <a:gridCol w="3112894">
                  <a:extLst>
                    <a:ext uri="{9D8B030D-6E8A-4147-A177-3AD203B41FA5}">
                      <a16:colId xmlns:a16="http://schemas.microsoft.com/office/drawing/2014/main" val="3466163486"/>
                    </a:ext>
                  </a:extLst>
                </a:gridCol>
                <a:gridCol w="3532366">
                  <a:extLst>
                    <a:ext uri="{9D8B030D-6E8A-4147-A177-3AD203B41FA5}">
                      <a16:colId xmlns:a16="http://schemas.microsoft.com/office/drawing/2014/main" val="142978687"/>
                    </a:ext>
                  </a:extLst>
                </a:gridCol>
              </a:tblGrid>
              <a:tr h="385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서비스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필요기능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기능설명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912503"/>
                  </a:ext>
                </a:extLst>
              </a:tr>
              <a:tr h="3163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방문고객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포트폴리오 보여주기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모달로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해당페이지 기본 설명 및 상세 페이지 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이동가능</a:t>
                      </a: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592105"/>
                  </a:ext>
                </a:extLst>
              </a:tr>
              <a:tr h="316377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개발문의고객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개발문의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신규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정보 입력 칸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상담에 필요한 각종 정보를 입력할 칸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559607"/>
                  </a:ext>
                </a:extLst>
              </a:tr>
              <a:tr h="3163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서비스선택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select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를 이용한 서비스 선택</a:t>
                      </a: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292490"/>
                  </a:ext>
                </a:extLst>
              </a:tr>
              <a:tr h="3163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다음 </a:t>
                      </a:r>
                      <a:r>
                        <a:rPr lang="ko-KR" altLang="en-US" sz="1200" b="0" i="0" u="none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맵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사용자의</a:t>
                      </a:r>
                      <a:r>
                        <a:rPr lang="ko-KR" altLang="en-US" sz="1200" b="0" i="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기본주소 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입력 시 상세 주소</a:t>
                      </a:r>
                      <a:r>
                        <a:rPr lang="ko-KR" altLang="en-US" sz="1200" b="0" i="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검색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3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포트폴리오선택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파일을 이용한 서비스 선택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982537"/>
                  </a:ext>
                </a:extLst>
              </a:tr>
              <a:tr h="3163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입력한 모든 정보 저장 기능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218477"/>
                  </a:ext>
                </a:extLst>
              </a:tr>
              <a:tr h="3163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T w="12700" cmpd="sng">
                      <a:noFill/>
                    </a:lnT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개발문의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기존문의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문의자 특정할 페이지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로그인 방식으로 정보 입력 시 다음 페이지 이동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620217"/>
                  </a:ext>
                </a:extLst>
              </a:tr>
              <a:tr h="3163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상황 표현</a:t>
                      </a: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진행상황 보여줄 이미지 칸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787423"/>
                  </a:ext>
                </a:extLst>
              </a:tr>
              <a:tr h="3163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진척도 표시할 칸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프로그레스바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사용</a:t>
                      </a: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818143"/>
                  </a:ext>
                </a:extLst>
              </a:tr>
              <a:tr h="3163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추가요청사항 입력 칸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021465"/>
                  </a:ext>
                </a:extLst>
              </a:tr>
              <a:tr h="3163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파일업로드기능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94228"/>
                  </a:ext>
                </a:extLst>
              </a:tr>
              <a:tr h="3163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입력한 모든 정보 저장 기능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275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45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1628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cs typeface="Arial"/>
              </a:rPr>
              <a:t>요구사항 명세서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2F21CB9-9782-EE7A-1823-61506FBEF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426480"/>
              </p:ext>
            </p:extLst>
          </p:nvPr>
        </p:nvGraphicFramePr>
        <p:xfrm>
          <a:off x="1040303" y="2115964"/>
          <a:ext cx="10111393" cy="3756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3333">
                  <a:extLst>
                    <a:ext uri="{9D8B030D-6E8A-4147-A177-3AD203B41FA5}">
                      <a16:colId xmlns:a16="http://schemas.microsoft.com/office/drawing/2014/main" val="3453382478"/>
                    </a:ext>
                  </a:extLst>
                </a:gridCol>
                <a:gridCol w="1942800">
                  <a:extLst>
                    <a:ext uri="{9D8B030D-6E8A-4147-A177-3AD203B41FA5}">
                      <a16:colId xmlns:a16="http://schemas.microsoft.com/office/drawing/2014/main" val="2782649548"/>
                    </a:ext>
                  </a:extLst>
                </a:gridCol>
                <a:gridCol w="3112894">
                  <a:extLst>
                    <a:ext uri="{9D8B030D-6E8A-4147-A177-3AD203B41FA5}">
                      <a16:colId xmlns:a16="http://schemas.microsoft.com/office/drawing/2014/main" val="3466163486"/>
                    </a:ext>
                  </a:extLst>
                </a:gridCol>
                <a:gridCol w="3532366">
                  <a:extLst>
                    <a:ext uri="{9D8B030D-6E8A-4147-A177-3AD203B41FA5}">
                      <a16:colId xmlns:a16="http://schemas.microsoft.com/office/drawing/2014/main" val="142978687"/>
                    </a:ext>
                  </a:extLst>
                </a:gridCol>
              </a:tblGrid>
              <a:tr h="2829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서비스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필요기능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기능설명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912503"/>
                  </a:ext>
                </a:extLst>
              </a:tr>
              <a:tr h="232219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지원자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신규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채용 게시판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공고 올릴 수 있는 게시판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공고에 대한 링크 페이지를 </a:t>
                      </a:r>
                      <a:r>
                        <a:rPr lang="ko-KR" altLang="en-US" sz="1200" b="0" i="0" u="none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앙크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태그로 링크</a:t>
                      </a: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138675"/>
                  </a:ext>
                </a:extLst>
              </a:tr>
              <a:tr h="45753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특정 공고 클릭하면 상세 설명 나오는 페이지</a:t>
                      </a:r>
                      <a:r>
                        <a:rPr lang="en-US" altLang="ko-KR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+</a:t>
                      </a:r>
                      <a:br>
                        <a:rPr lang="en-US" altLang="ko-KR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지원하기 버튼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702253"/>
                  </a:ext>
                </a:extLst>
              </a:tr>
              <a:tr h="45753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지원자 정보 입력하는 칸</a:t>
                      </a:r>
                      <a:r>
                        <a:rPr lang="en-US" altLang="ko-KR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+</a:t>
                      </a:r>
                      <a:br>
                        <a:rPr lang="en-US" altLang="ko-KR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이력서 첨부기능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026104"/>
                  </a:ext>
                </a:extLst>
              </a:tr>
              <a:tr h="23221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이력서 양식 다운받는 기능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744515"/>
                  </a:ext>
                </a:extLst>
              </a:tr>
              <a:tr h="23221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입력한 모든 정보 저장 기능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079747"/>
                  </a:ext>
                </a:extLst>
              </a:tr>
              <a:tr h="45753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지원자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기존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지원정보 수정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개인 식별하는 정보로 본인 </a:t>
                      </a:r>
                      <a:b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지원현황 조회하는 기능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 저장된 지원자 목록을 대조하여 상황에 맞게 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조회한다</a:t>
                      </a: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51277"/>
                  </a:ext>
                </a:extLst>
              </a:tr>
              <a:tr h="23221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정보 불러오기</a:t>
                      </a: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입력된 정보 불러오기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1071"/>
                  </a:ext>
                </a:extLst>
              </a:tr>
              <a:tr h="23221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입력된 정보 수정 기능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지원자 목록을 대조하여 수정 가능하게 한다</a:t>
                      </a: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406479"/>
                  </a:ext>
                </a:extLst>
              </a:tr>
              <a:tr h="45753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결과 발표 창</a:t>
                      </a:r>
                      <a:endParaRPr lang="ko-KR" altLang="en-US" sz="12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 저장된 지원자 목록을 대조하여 상황에 맞게 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조회한다</a:t>
                      </a: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62761"/>
                  </a:ext>
                </a:extLst>
              </a:tr>
              <a:tr h="24993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선택 기능</a:t>
                      </a: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일정 선택 기능</a:t>
                      </a:r>
                      <a:r>
                        <a:rPr lang="en-US" altLang="ko-KR" sz="12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코딩테스트</a:t>
                      </a:r>
                      <a:r>
                        <a:rPr lang="en-US" altLang="ko-KR" sz="12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달력을 활용해서 원하는 날짜 선택</a:t>
                      </a: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602726"/>
                  </a:ext>
                </a:extLst>
              </a:tr>
              <a:tr h="23221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일정 선택 기능</a:t>
                      </a:r>
                      <a:r>
                        <a:rPr lang="en-US" altLang="ko-KR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면접</a:t>
                      </a:r>
                      <a:r>
                        <a:rPr lang="en-US" altLang="ko-KR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달력을 활용해서 원하는 날짜 선택</a:t>
                      </a:r>
                    </a:p>
                  </a:txBody>
                  <a:tcPr marL="5605" marR="5605" marT="560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38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9854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4698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cs typeface="Arial"/>
              </a:rPr>
              <a:t>서비스 흐름도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5019F4-D485-A678-636C-70B5464B0BED}"/>
              </a:ext>
            </a:extLst>
          </p:cNvPr>
          <p:cNvSpPr/>
          <p:nvPr/>
        </p:nvSpPr>
        <p:spPr>
          <a:xfrm>
            <a:off x="342155" y="1254559"/>
            <a:ext cx="11276589" cy="55700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메뉴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23DF12-D818-998F-7953-346EDFF552C3}"/>
              </a:ext>
            </a:extLst>
          </p:cNvPr>
          <p:cNvSpPr/>
          <p:nvPr/>
        </p:nvSpPr>
        <p:spPr>
          <a:xfrm>
            <a:off x="342155" y="2567168"/>
            <a:ext cx="1152544" cy="71991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67A0F6-588B-EEA9-153D-F9803E84BE8F}"/>
              </a:ext>
            </a:extLst>
          </p:cNvPr>
          <p:cNvSpPr/>
          <p:nvPr/>
        </p:nvSpPr>
        <p:spPr>
          <a:xfrm>
            <a:off x="1903905" y="2567167"/>
            <a:ext cx="1152544" cy="71991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회사소개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4AC91A-3306-4F0F-2929-C8493E6B88B5}"/>
              </a:ext>
            </a:extLst>
          </p:cNvPr>
          <p:cNvSpPr/>
          <p:nvPr/>
        </p:nvSpPr>
        <p:spPr>
          <a:xfrm>
            <a:off x="3420838" y="2553975"/>
            <a:ext cx="1518315" cy="71991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포트폴리오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DD730D-052A-8B15-EFA2-3608339E3EDF}"/>
              </a:ext>
            </a:extLst>
          </p:cNvPr>
          <p:cNvSpPr/>
          <p:nvPr/>
        </p:nvSpPr>
        <p:spPr>
          <a:xfrm>
            <a:off x="6274755" y="2567166"/>
            <a:ext cx="1152544" cy="71991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개발문의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E1E688-46F7-FB3C-BB5F-1154779AE729}"/>
              </a:ext>
            </a:extLst>
          </p:cNvPr>
          <p:cNvSpPr/>
          <p:nvPr/>
        </p:nvSpPr>
        <p:spPr>
          <a:xfrm>
            <a:off x="9561854" y="2500500"/>
            <a:ext cx="1152544" cy="71991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채용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9229D9-3D97-5628-F5DF-DDEA0A365486}"/>
              </a:ext>
            </a:extLst>
          </p:cNvPr>
          <p:cNvSpPr/>
          <p:nvPr/>
        </p:nvSpPr>
        <p:spPr>
          <a:xfrm>
            <a:off x="1903905" y="3965986"/>
            <a:ext cx="1152544" cy="71991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상세 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회사소개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688D5E-1E0E-6291-E54D-135B8C7D012D}"/>
              </a:ext>
            </a:extLst>
          </p:cNvPr>
          <p:cNvSpPr/>
          <p:nvPr/>
        </p:nvSpPr>
        <p:spPr>
          <a:xfrm>
            <a:off x="3420838" y="3949651"/>
            <a:ext cx="1518329" cy="75258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상세 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포트폴리오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654C64-BC5C-5558-1DCB-6C0431BAE040}"/>
              </a:ext>
            </a:extLst>
          </p:cNvPr>
          <p:cNvSpPr/>
          <p:nvPr/>
        </p:nvSpPr>
        <p:spPr>
          <a:xfrm>
            <a:off x="5370405" y="3933704"/>
            <a:ext cx="1152544" cy="752195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신규문의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3EAD2F-FE7F-9D83-3215-CBFCFBCE4345}"/>
              </a:ext>
            </a:extLst>
          </p:cNvPr>
          <p:cNvSpPr/>
          <p:nvPr/>
        </p:nvSpPr>
        <p:spPr>
          <a:xfrm>
            <a:off x="7217908" y="3932602"/>
            <a:ext cx="1152544" cy="71991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기존문의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92E102-6D61-F35A-F3B1-5ADFB5D859CC}"/>
              </a:ext>
            </a:extLst>
          </p:cNvPr>
          <p:cNvSpPr/>
          <p:nvPr/>
        </p:nvSpPr>
        <p:spPr>
          <a:xfrm>
            <a:off x="5358508" y="5471732"/>
            <a:ext cx="1152544" cy="71991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회사 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정보입력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028714-D3F3-7934-08B5-70C96AC250B6}"/>
              </a:ext>
            </a:extLst>
          </p:cNvPr>
          <p:cNvSpPr/>
          <p:nvPr/>
        </p:nvSpPr>
        <p:spPr>
          <a:xfrm>
            <a:off x="7018260" y="5457338"/>
            <a:ext cx="1563616" cy="1184334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추가 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문의사항 등록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  <a:p>
            <a:pPr algn="ctr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진척도 확인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및 수정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6939726-DEC4-C3B2-A492-0DBC7F4BC445}"/>
              </a:ext>
            </a:extLst>
          </p:cNvPr>
          <p:cNvCxnSpPr>
            <a:cxnSpLocks/>
          </p:cNvCxnSpPr>
          <p:nvPr/>
        </p:nvCxnSpPr>
        <p:spPr>
          <a:xfrm>
            <a:off x="177935" y="1254559"/>
            <a:ext cx="0" cy="5449764"/>
          </a:xfrm>
          <a:prstGeom prst="straightConnector1">
            <a:avLst/>
          </a:prstGeom>
          <a:ln w="38100">
            <a:solidFill>
              <a:srgbClr val="5C86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1E9516-8FB3-ACE4-817E-09A0A1E4C686}"/>
              </a:ext>
            </a:extLst>
          </p:cNvPr>
          <p:cNvSpPr/>
          <p:nvPr/>
        </p:nvSpPr>
        <p:spPr>
          <a:xfrm>
            <a:off x="8985582" y="5539413"/>
            <a:ext cx="1152544" cy="969518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이력서 양식 다운로드 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및 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정보 등록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5AC984-B2DE-768E-39F3-92CB6499CF0A}"/>
              </a:ext>
            </a:extLst>
          </p:cNvPr>
          <p:cNvSpPr/>
          <p:nvPr/>
        </p:nvSpPr>
        <p:spPr>
          <a:xfrm>
            <a:off x="8985582" y="3946195"/>
            <a:ext cx="1152544" cy="71991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신규 채용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8AC28A-3046-9CC0-4AF0-D0DAFF34459E}"/>
              </a:ext>
            </a:extLst>
          </p:cNvPr>
          <p:cNvSpPr/>
          <p:nvPr/>
        </p:nvSpPr>
        <p:spPr>
          <a:xfrm>
            <a:off x="10615984" y="3932602"/>
            <a:ext cx="1152544" cy="71991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나의 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지원서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7AFF69-52CE-62E4-195E-251BB2D5570D}"/>
              </a:ext>
            </a:extLst>
          </p:cNvPr>
          <p:cNvSpPr/>
          <p:nvPr/>
        </p:nvSpPr>
        <p:spPr>
          <a:xfrm>
            <a:off x="10663209" y="5440290"/>
            <a:ext cx="1152531" cy="102892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정보 수정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및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본인 결과 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확인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00B7928-099F-FF94-98FE-C82B6810B01A}"/>
              </a:ext>
            </a:extLst>
          </p:cNvPr>
          <p:cNvCxnSpPr/>
          <p:nvPr/>
        </p:nvCxnSpPr>
        <p:spPr>
          <a:xfrm>
            <a:off x="7427299" y="3404072"/>
            <a:ext cx="237925" cy="359957"/>
          </a:xfrm>
          <a:prstGeom prst="straightConnector1">
            <a:avLst/>
          </a:prstGeom>
          <a:ln w="38100">
            <a:solidFill>
              <a:srgbClr val="5C869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4DF417D-F600-5AE7-554A-A6B691E2674E}"/>
              </a:ext>
            </a:extLst>
          </p:cNvPr>
          <p:cNvCxnSpPr/>
          <p:nvPr/>
        </p:nvCxnSpPr>
        <p:spPr>
          <a:xfrm>
            <a:off x="10715685" y="3422646"/>
            <a:ext cx="237925" cy="359957"/>
          </a:xfrm>
          <a:prstGeom prst="straightConnector1">
            <a:avLst/>
          </a:prstGeom>
          <a:ln w="38100">
            <a:solidFill>
              <a:srgbClr val="5C869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3158F7D-0562-55AB-2A74-AD4A4A6D67D4}"/>
              </a:ext>
            </a:extLst>
          </p:cNvPr>
          <p:cNvCxnSpPr/>
          <p:nvPr/>
        </p:nvCxnSpPr>
        <p:spPr>
          <a:xfrm flipH="1">
            <a:off x="6087419" y="3422646"/>
            <a:ext cx="187336" cy="393960"/>
          </a:xfrm>
          <a:prstGeom prst="straightConnector1">
            <a:avLst/>
          </a:prstGeom>
          <a:ln w="38100">
            <a:solidFill>
              <a:srgbClr val="5C869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B9FD5E9-0AFF-2891-2F57-95A22CD057A6}"/>
              </a:ext>
            </a:extLst>
          </p:cNvPr>
          <p:cNvCxnSpPr/>
          <p:nvPr/>
        </p:nvCxnSpPr>
        <p:spPr>
          <a:xfrm flipH="1">
            <a:off x="9473596" y="3404072"/>
            <a:ext cx="161352" cy="393564"/>
          </a:xfrm>
          <a:prstGeom prst="straightConnector1">
            <a:avLst/>
          </a:prstGeom>
          <a:ln w="38100">
            <a:solidFill>
              <a:srgbClr val="5C869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33AEB36-3D0C-9295-B34C-5F7E5AD640BE}"/>
              </a:ext>
            </a:extLst>
          </p:cNvPr>
          <p:cNvCxnSpPr/>
          <p:nvPr/>
        </p:nvCxnSpPr>
        <p:spPr>
          <a:xfrm>
            <a:off x="4193065" y="3393814"/>
            <a:ext cx="0" cy="427964"/>
          </a:xfrm>
          <a:prstGeom prst="straightConnector1">
            <a:avLst/>
          </a:prstGeom>
          <a:ln w="38100">
            <a:solidFill>
              <a:srgbClr val="5C869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AFFA62F-39C8-511A-E074-8A0BE5E6E8DE}"/>
              </a:ext>
            </a:extLst>
          </p:cNvPr>
          <p:cNvCxnSpPr/>
          <p:nvPr/>
        </p:nvCxnSpPr>
        <p:spPr>
          <a:xfrm>
            <a:off x="2480177" y="3388642"/>
            <a:ext cx="0" cy="427964"/>
          </a:xfrm>
          <a:prstGeom prst="straightConnector1">
            <a:avLst/>
          </a:prstGeom>
          <a:ln w="38100">
            <a:solidFill>
              <a:srgbClr val="5C869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34E9243-82C6-C9A8-BDD8-E0E345029568}"/>
              </a:ext>
            </a:extLst>
          </p:cNvPr>
          <p:cNvCxnSpPr/>
          <p:nvPr/>
        </p:nvCxnSpPr>
        <p:spPr>
          <a:xfrm>
            <a:off x="5934780" y="4846322"/>
            <a:ext cx="0" cy="427964"/>
          </a:xfrm>
          <a:prstGeom prst="straightConnector1">
            <a:avLst/>
          </a:prstGeom>
          <a:ln w="38100">
            <a:solidFill>
              <a:srgbClr val="5C869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6EE49C4-38AC-B3C2-C366-556C75D890AA}"/>
              </a:ext>
            </a:extLst>
          </p:cNvPr>
          <p:cNvCxnSpPr/>
          <p:nvPr/>
        </p:nvCxnSpPr>
        <p:spPr>
          <a:xfrm>
            <a:off x="9561854" y="4868992"/>
            <a:ext cx="0" cy="427964"/>
          </a:xfrm>
          <a:prstGeom prst="straightConnector1">
            <a:avLst/>
          </a:prstGeom>
          <a:ln w="38100">
            <a:solidFill>
              <a:srgbClr val="5C869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6E9A9F0-D6D5-6EEA-68CF-FC7C6512FE04}"/>
              </a:ext>
            </a:extLst>
          </p:cNvPr>
          <p:cNvCxnSpPr/>
          <p:nvPr/>
        </p:nvCxnSpPr>
        <p:spPr>
          <a:xfrm>
            <a:off x="11192256" y="4829274"/>
            <a:ext cx="0" cy="427964"/>
          </a:xfrm>
          <a:prstGeom prst="straightConnector1">
            <a:avLst/>
          </a:prstGeom>
          <a:ln w="38100">
            <a:solidFill>
              <a:srgbClr val="5C869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C668EC3-2466-6939-0666-1F3BEEC59257}"/>
              </a:ext>
            </a:extLst>
          </p:cNvPr>
          <p:cNvCxnSpPr/>
          <p:nvPr/>
        </p:nvCxnSpPr>
        <p:spPr>
          <a:xfrm flipH="1">
            <a:off x="7794180" y="4846322"/>
            <a:ext cx="5888" cy="385578"/>
          </a:xfrm>
          <a:prstGeom prst="straightConnector1">
            <a:avLst/>
          </a:prstGeom>
          <a:ln w="38100">
            <a:solidFill>
              <a:srgbClr val="5C869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E5E7BD7-4352-77CF-258C-C910C5F81AC6}"/>
              </a:ext>
            </a:extLst>
          </p:cNvPr>
          <p:cNvCxnSpPr>
            <a:cxnSpLocks/>
          </p:cNvCxnSpPr>
          <p:nvPr/>
        </p:nvCxnSpPr>
        <p:spPr>
          <a:xfrm>
            <a:off x="5997917" y="1933465"/>
            <a:ext cx="0" cy="406166"/>
          </a:xfrm>
          <a:prstGeom prst="straightConnector1">
            <a:avLst/>
          </a:prstGeom>
          <a:ln w="38100">
            <a:solidFill>
              <a:srgbClr val="5C869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ADFAC42-F7DE-8A96-2F93-3CDF645DFA25}"/>
              </a:ext>
            </a:extLst>
          </p:cNvPr>
          <p:cNvSpPr/>
          <p:nvPr/>
        </p:nvSpPr>
        <p:spPr>
          <a:xfrm>
            <a:off x="304950" y="6191645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진행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방향</a:t>
            </a:r>
          </a:p>
        </p:txBody>
      </p:sp>
    </p:spTree>
    <p:extLst>
      <p:ext uri="{BB962C8B-B14F-4D97-AF65-F5344CB8AC3E}">
        <p14:creationId xmlns:p14="http://schemas.microsoft.com/office/powerpoint/2010/main" val="2962996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4698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cs typeface="Arial"/>
              </a:rPr>
              <a:t>테이블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09D6EF-FF8C-6A86-510A-AF2EFCE69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874599"/>
              </p:ext>
            </p:extLst>
          </p:nvPr>
        </p:nvGraphicFramePr>
        <p:xfrm>
          <a:off x="449179" y="1254559"/>
          <a:ext cx="5205003" cy="5131553"/>
        </p:xfrm>
        <a:graphic>
          <a:graphicData uri="http://schemas.openxmlformats.org/drawingml/2006/table">
            <a:tbl>
              <a:tblPr/>
              <a:tblGrid>
                <a:gridCol w="652135">
                  <a:extLst>
                    <a:ext uri="{9D8B030D-6E8A-4147-A177-3AD203B41FA5}">
                      <a16:colId xmlns:a16="http://schemas.microsoft.com/office/drawing/2014/main" val="842383066"/>
                    </a:ext>
                  </a:extLst>
                </a:gridCol>
                <a:gridCol w="652135">
                  <a:extLst>
                    <a:ext uri="{9D8B030D-6E8A-4147-A177-3AD203B41FA5}">
                      <a16:colId xmlns:a16="http://schemas.microsoft.com/office/drawing/2014/main" val="3934732135"/>
                    </a:ext>
                  </a:extLst>
                </a:gridCol>
                <a:gridCol w="652135">
                  <a:extLst>
                    <a:ext uri="{9D8B030D-6E8A-4147-A177-3AD203B41FA5}">
                      <a16:colId xmlns:a16="http://schemas.microsoft.com/office/drawing/2014/main" val="1854435726"/>
                    </a:ext>
                  </a:extLst>
                </a:gridCol>
                <a:gridCol w="652135">
                  <a:extLst>
                    <a:ext uri="{9D8B030D-6E8A-4147-A177-3AD203B41FA5}">
                      <a16:colId xmlns:a16="http://schemas.microsoft.com/office/drawing/2014/main" val="62639130"/>
                    </a:ext>
                  </a:extLst>
                </a:gridCol>
                <a:gridCol w="652135">
                  <a:extLst>
                    <a:ext uri="{9D8B030D-6E8A-4147-A177-3AD203B41FA5}">
                      <a16:colId xmlns:a16="http://schemas.microsoft.com/office/drawing/2014/main" val="2893513204"/>
                    </a:ext>
                  </a:extLst>
                </a:gridCol>
                <a:gridCol w="640058">
                  <a:extLst>
                    <a:ext uri="{9D8B030D-6E8A-4147-A177-3AD203B41FA5}">
                      <a16:colId xmlns:a16="http://schemas.microsoft.com/office/drawing/2014/main" val="4013487045"/>
                    </a:ext>
                  </a:extLst>
                </a:gridCol>
                <a:gridCol w="652135">
                  <a:extLst>
                    <a:ext uri="{9D8B030D-6E8A-4147-A177-3AD203B41FA5}">
                      <a16:colId xmlns:a16="http://schemas.microsoft.com/office/drawing/2014/main" val="2408826197"/>
                    </a:ext>
                  </a:extLst>
                </a:gridCol>
                <a:gridCol w="652135">
                  <a:extLst>
                    <a:ext uri="{9D8B030D-6E8A-4147-A177-3AD203B41FA5}">
                      <a16:colId xmlns:a16="http://schemas.microsoft.com/office/drawing/2014/main" val="3474070571"/>
                    </a:ext>
                  </a:extLst>
                </a:gridCol>
              </a:tblGrid>
              <a:tr h="540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259342"/>
                  </a:ext>
                </a:extLst>
              </a:tr>
              <a:tr h="13329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CustomerNew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칼럼명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자료형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628865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cNo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24340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cName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011216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cPhone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613096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cAddr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488030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cManager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478991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cEmail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45492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cService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455753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cPrice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124192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cInfo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71095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cPortforlio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035528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cMeeting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319798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087549"/>
                  </a:ext>
                </a:extLst>
              </a:tr>
              <a:tr h="13329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CustomerOrigin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칼럼명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자료형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278396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cNo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774479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cProgress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769858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461732"/>
                  </a:ext>
                </a:extLst>
              </a:tr>
              <a:tr h="13329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cPhoto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칼럼명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자료형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501854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cNo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266341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photoNo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49609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photoPath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6371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098710"/>
                  </a:ext>
                </a:extLst>
              </a:tr>
              <a:tr h="13329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cFile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칼럼명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자료형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61772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cNo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91758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fileNo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01478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filePath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165063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066318"/>
                  </a:ext>
                </a:extLst>
              </a:tr>
              <a:tr h="13329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cAddInfo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칼럼명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자료형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295966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cNo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392643"/>
                  </a:ext>
                </a:extLst>
              </a:tr>
              <a:tr h="21932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addInfoNo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634763"/>
                  </a:ext>
                </a:extLst>
              </a:tr>
              <a:tr h="13329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9" marR="6059" marT="60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1921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504C76E-EEA5-20FC-6A00-2505C5102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921981"/>
              </p:ext>
            </p:extLst>
          </p:nvPr>
        </p:nvGraphicFramePr>
        <p:xfrm>
          <a:off x="5967369" y="1254560"/>
          <a:ext cx="5205004" cy="5105142"/>
        </p:xfrm>
        <a:graphic>
          <a:graphicData uri="http://schemas.openxmlformats.org/drawingml/2006/table">
            <a:tbl>
              <a:tblPr/>
              <a:tblGrid>
                <a:gridCol w="652135">
                  <a:extLst>
                    <a:ext uri="{9D8B030D-6E8A-4147-A177-3AD203B41FA5}">
                      <a16:colId xmlns:a16="http://schemas.microsoft.com/office/drawing/2014/main" val="3986266301"/>
                    </a:ext>
                  </a:extLst>
                </a:gridCol>
                <a:gridCol w="652135">
                  <a:extLst>
                    <a:ext uri="{9D8B030D-6E8A-4147-A177-3AD203B41FA5}">
                      <a16:colId xmlns:a16="http://schemas.microsoft.com/office/drawing/2014/main" val="4064881502"/>
                    </a:ext>
                  </a:extLst>
                </a:gridCol>
                <a:gridCol w="652135">
                  <a:extLst>
                    <a:ext uri="{9D8B030D-6E8A-4147-A177-3AD203B41FA5}">
                      <a16:colId xmlns:a16="http://schemas.microsoft.com/office/drawing/2014/main" val="904206191"/>
                    </a:ext>
                  </a:extLst>
                </a:gridCol>
                <a:gridCol w="652135">
                  <a:extLst>
                    <a:ext uri="{9D8B030D-6E8A-4147-A177-3AD203B41FA5}">
                      <a16:colId xmlns:a16="http://schemas.microsoft.com/office/drawing/2014/main" val="3147171138"/>
                    </a:ext>
                  </a:extLst>
                </a:gridCol>
                <a:gridCol w="652135">
                  <a:extLst>
                    <a:ext uri="{9D8B030D-6E8A-4147-A177-3AD203B41FA5}">
                      <a16:colId xmlns:a16="http://schemas.microsoft.com/office/drawing/2014/main" val="3319304826"/>
                    </a:ext>
                  </a:extLst>
                </a:gridCol>
                <a:gridCol w="640059">
                  <a:extLst>
                    <a:ext uri="{9D8B030D-6E8A-4147-A177-3AD203B41FA5}">
                      <a16:colId xmlns:a16="http://schemas.microsoft.com/office/drawing/2014/main" val="3176116152"/>
                    </a:ext>
                  </a:extLst>
                </a:gridCol>
                <a:gridCol w="652135">
                  <a:extLst>
                    <a:ext uri="{9D8B030D-6E8A-4147-A177-3AD203B41FA5}">
                      <a16:colId xmlns:a16="http://schemas.microsoft.com/office/drawing/2014/main" val="698003515"/>
                    </a:ext>
                  </a:extLst>
                </a:gridCol>
                <a:gridCol w="652135">
                  <a:extLst>
                    <a:ext uri="{9D8B030D-6E8A-4147-A177-3AD203B41FA5}">
                      <a16:colId xmlns:a16="http://schemas.microsoft.com/office/drawing/2014/main" val="963240420"/>
                    </a:ext>
                  </a:extLst>
                </a:gridCol>
              </a:tblGrid>
              <a:tr h="16353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756094"/>
                  </a:ext>
                </a:extLst>
              </a:tr>
              <a:tr h="16353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ApplicantNew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칼럼명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자료형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772907"/>
                  </a:ext>
                </a:extLst>
              </a:tr>
              <a:tr h="16353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20292"/>
                  </a:ext>
                </a:extLst>
              </a:tr>
              <a:tr h="16353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998801"/>
                  </a:ext>
                </a:extLst>
              </a:tr>
              <a:tr h="16353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aPhone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625331"/>
                  </a:ext>
                </a:extLst>
              </a:tr>
              <a:tr h="16353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aEmail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30102"/>
                  </a:ext>
                </a:extLst>
              </a:tr>
              <a:tr h="32020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aResumePath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658"/>
                  </a:ext>
                </a:extLst>
              </a:tr>
              <a:tr h="16353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aWork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189821"/>
                  </a:ext>
                </a:extLst>
              </a:tr>
              <a:tr h="16353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721962"/>
                  </a:ext>
                </a:extLst>
              </a:tr>
              <a:tr h="16353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ApplicantOrigin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칼럼명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자료형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960139"/>
                  </a:ext>
                </a:extLst>
              </a:tr>
              <a:tr h="16353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021056"/>
                  </a:ext>
                </a:extLst>
              </a:tr>
              <a:tr h="16353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aLevel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439105"/>
                  </a:ext>
                </a:extLst>
              </a:tr>
              <a:tr h="16353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aMeeting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609288"/>
                  </a:ext>
                </a:extLst>
              </a:tr>
              <a:tr h="16353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824788"/>
                  </a:ext>
                </a:extLst>
              </a:tr>
              <a:tr h="16353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aLink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칼럼명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자료형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550761"/>
                  </a:ext>
                </a:extLst>
              </a:tr>
              <a:tr h="16353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015958"/>
                  </a:ext>
                </a:extLst>
              </a:tr>
              <a:tr h="16353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links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583796"/>
                  </a:ext>
                </a:extLst>
              </a:tr>
              <a:tr h="16353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490595"/>
                  </a:ext>
                </a:extLst>
              </a:tr>
              <a:tr h="16353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aFile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칼럼명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자료형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357165"/>
                  </a:ext>
                </a:extLst>
              </a:tr>
              <a:tr h="16353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47505"/>
                  </a:ext>
                </a:extLst>
              </a:tr>
              <a:tr h="16353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aFilePath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79536"/>
                  </a:ext>
                </a:extLst>
              </a:tr>
              <a:tr h="16353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500567"/>
                  </a:ext>
                </a:extLst>
              </a:tr>
              <a:tr h="16353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aSchedule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칼럼명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자료형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849188"/>
                  </a:ext>
                </a:extLst>
              </a:tr>
              <a:tr h="16353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aMeeting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342330"/>
                  </a:ext>
                </a:extLst>
              </a:tr>
              <a:tr h="16353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aSOccupy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48685"/>
                  </a:ext>
                </a:extLst>
              </a:tr>
              <a:tr h="16353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aMType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526478"/>
                  </a:ext>
                </a:extLst>
              </a:tr>
              <a:tr h="16353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697767"/>
                  </a:ext>
                </a:extLst>
              </a:tr>
              <a:tr h="16353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cSchedule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칼럼명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자료형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259758"/>
                  </a:ext>
                </a:extLst>
              </a:tr>
              <a:tr h="20598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cMeeting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0295"/>
                  </a:ext>
                </a:extLst>
              </a:tr>
              <a:tr h="16353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cSOccupy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72" marR="6672" marT="66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695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7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96781B-71AB-5C04-F5E3-DF4A93D543E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8CEB37-FB5A-BAE0-E4F2-974F4035822D}"/>
              </a:ext>
            </a:extLst>
          </p:cNvPr>
          <p:cNvSpPr txBox="1"/>
          <p:nvPr/>
        </p:nvSpPr>
        <p:spPr>
          <a:xfrm>
            <a:off x="449179" y="286511"/>
            <a:ext cx="166904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b="1" spc="-300" dirty="0">
                <a:solidFill>
                  <a:schemeClr val="bg1"/>
                </a:solidFill>
                <a:cs typeface="Arial"/>
              </a:rPr>
              <a:t>Class </a:t>
            </a:r>
            <a:r>
              <a:rPr lang="en-US" altLang="ko-KR" sz="2400" b="1" spc="-300" dirty="0" err="1">
                <a:solidFill>
                  <a:schemeClr val="bg1"/>
                </a:solidFill>
                <a:cs typeface="Arial"/>
              </a:rPr>
              <a:t>명세서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F58DC2-8556-065B-DCEF-54840E71CEF4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FDD5942-9CAE-AE6D-2667-CC21AAE76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025429"/>
              </p:ext>
            </p:extLst>
          </p:nvPr>
        </p:nvGraphicFramePr>
        <p:xfrm>
          <a:off x="449179" y="1208711"/>
          <a:ext cx="5761120" cy="53627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2224">
                  <a:extLst>
                    <a:ext uri="{9D8B030D-6E8A-4147-A177-3AD203B41FA5}">
                      <a16:colId xmlns:a16="http://schemas.microsoft.com/office/drawing/2014/main" val="1141034075"/>
                    </a:ext>
                  </a:extLst>
                </a:gridCol>
                <a:gridCol w="1700597">
                  <a:extLst>
                    <a:ext uri="{9D8B030D-6E8A-4147-A177-3AD203B41FA5}">
                      <a16:colId xmlns:a16="http://schemas.microsoft.com/office/drawing/2014/main" val="2464944282"/>
                    </a:ext>
                  </a:extLst>
                </a:gridCol>
                <a:gridCol w="603851">
                  <a:extLst>
                    <a:ext uri="{9D8B030D-6E8A-4147-A177-3AD203B41FA5}">
                      <a16:colId xmlns:a16="http://schemas.microsoft.com/office/drawing/2014/main" val="958597801"/>
                    </a:ext>
                  </a:extLst>
                </a:gridCol>
                <a:gridCol w="1152224">
                  <a:extLst>
                    <a:ext uri="{9D8B030D-6E8A-4147-A177-3AD203B41FA5}">
                      <a16:colId xmlns:a16="http://schemas.microsoft.com/office/drawing/2014/main" val="2128401548"/>
                    </a:ext>
                  </a:extLst>
                </a:gridCol>
                <a:gridCol w="1152224">
                  <a:extLst>
                    <a:ext uri="{9D8B030D-6E8A-4147-A177-3AD203B41FA5}">
                      <a16:colId xmlns:a16="http://schemas.microsoft.com/office/drawing/2014/main" val="971661187"/>
                    </a:ext>
                  </a:extLst>
                </a:gridCol>
              </a:tblGrid>
              <a:tr h="360172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지원자 로그인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BFBFB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ApplicantLoginCheckAction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583411"/>
                  </a:ext>
                </a:extLst>
              </a:tr>
              <a:tr h="535282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전체적인 액션을 위한 클래스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CompanyAction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74448"/>
                  </a:ext>
                </a:extLst>
              </a:tr>
              <a:tr h="535282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캘린더 동작을 위한</a:t>
                      </a:r>
                      <a:endParaRPr lang="en-US" altLang="ko-KR" sz="1200" b="1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클래스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DateTestAction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452790"/>
                  </a:ext>
                </a:extLst>
              </a:tr>
              <a:tr h="21888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신규문의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NewOrderAction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26233"/>
                  </a:ext>
                </a:extLst>
              </a:tr>
              <a:tr h="360172"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신규문의 확인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NewOrderOKAction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26835"/>
                  </a:ext>
                </a:extLst>
              </a:tr>
              <a:tr h="360172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문의 추가사항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BFBFB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OldOrderAddRequsestOKAction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557918"/>
                  </a:ext>
                </a:extLst>
              </a:tr>
              <a:tr h="360172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문의 정보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BFBFB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OldOrderDetialAction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41040"/>
                  </a:ext>
                </a:extLst>
              </a:tr>
              <a:tr h="360172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 정보 제출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BFBFB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SubmitResumeOKAction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851788"/>
                  </a:ext>
                </a:extLst>
              </a:tr>
              <a:tr h="360172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 정보 제출 확인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BFBFB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UpdateMyResumeOKAction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672670"/>
                  </a:ext>
                </a:extLst>
              </a:tr>
              <a:tr h="21888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7F7F7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컨트롤러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19418"/>
                  </a:ext>
                </a:extLst>
              </a:tr>
              <a:tr h="218889"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7F7F7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컨트롤러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222357"/>
                  </a:ext>
                </a:extLst>
              </a:tr>
              <a:tr h="21888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7F7F7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806525"/>
                  </a:ext>
                </a:extLst>
              </a:tr>
              <a:tr h="36017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DAO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부분</a:t>
                      </a: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DAO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OrderDAO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423170"/>
                  </a:ext>
                </a:extLst>
              </a:tr>
              <a:tr h="535282"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DAO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 게시판 부분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DAO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RecruitBoardDAO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650758"/>
                  </a:ext>
                </a:extLst>
              </a:tr>
              <a:tr h="360172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 부분</a:t>
                      </a: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DAO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RecruitDAO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73" marR="8073" marT="8073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7770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0155AA9-D11D-FDBB-77BC-7915EF7BD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335989"/>
              </p:ext>
            </p:extLst>
          </p:nvPr>
        </p:nvGraphicFramePr>
        <p:xfrm>
          <a:off x="6702424" y="1208711"/>
          <a:ext cx="5032376" cy="5362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6794">
                  <a:extLst>
                    <a:ext uri="{9D8B030D-6E8A-4147-A177-3AD203B41FA5}">
                      <a16:colId xmlns:a16="http://schemas.microsoft.com/office/drawing/2014/main" val="73194572"/>
                    </a:ext>
                  </a:extLst>
                </a:gridCol>
                <a:gridCol w="2097882">
                  <a:extLst>
                    <a:ext uri="{9D8B030D-6E8A-4147-A177-3AD203B41FA5}">
                      <a16:colId xmlns:a16="http://schemas.microsoft.com/office/drawing/2014/main" val="1441802574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60155639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909047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3508220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60840684"/>
                    </a:ext>
                  </a:extLst>
                </a:gridCol>
              </a:tblGrid>
              <a:tr h="61104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servlet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캘린더 동작을 위한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서블릿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BFBFB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DateTest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/>
                </a:tc>
                <a:extLst>
                  <a:ext uri="{0D108BD9-81ED-4DB2-BD59-A6C34878D82A}">
                    <a16:rowId xmlns:a16="http://schemas.microsoft.com/office/drawing/2014/main" val="3888511564"/>
                  </a:ext>
                </a:extLst>
              </a:tr>
              <a:tr h="41102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채용정보 동작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getMyResume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/>
                </a:tc>
                <a:extLst>
                  <a:ext uri="{0D108BD9-81ED-4DB2-BD59-A6C34878D82A}">
                    <a16:rowId xmlns:a16="http://schemas.microsoft.com/office/drawing/2014/main" val="1717378380"/>
                  </a:ext>
                </a:extLst>
              </a:tr>
              <a:tr h="61104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servlet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문의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로그인확인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OldOrderLoginCheck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/>
                </a:tc>
                <a:extLst>
                  <a:ext uri="{0D108BD9-81ED-4DB2-BD59-A6C34878D82A}">
                    <a16:rowId xmlns:a16="http://schemas.microsoft.com/office/drawing/2014/main" val="2892387992"/>
                  </a:ext>
                </a:extLst>
              </a:tr>
              <a:tr h="61104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채용게시판 정보 상세정보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RecruitBoardDetail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/>
                </a:tc>
                <a:extLst>
                  <a:ext uri="{0D108BD9-81ED-4DB2-BD59-A6C34878D82A}">
                    <a16:rowId xmlns:a16="http://schemas.microsoft.com/office/drawing/2014/main" val="456795644"/>
                  </a:ext>
                </a:extLst>
              </a:tr>
              <a:tr h="41102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채용게시판 정보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RecruitBoardList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/>
                </a:tc>
                <a:extLst>
                  <a:ext uri="{0D108BD9-81ED-4DB2-BD59-A6C34878D82A}">
                    <a16:rowId xmlns:a16="http://schemas.microsoft.com/office/drawing/2014/main" val="1800408021"/>
                  </a:ext>
                </a:extLst>
              </a:tr>
              <a:tr h="65250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 부분 파일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AFileVO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/>
                </a:tc>
                <a:extLst>
                  <a:ext uri="{0D108BD9-81ED-4DB2-BD59-A6C34878D82A}">
                    <a16:rowId xmlns:a16="http://schemas.microsoft.com/office/drawing/2014/main" val="4255153334"/>
                  </a:ext>
                </a:extLst>
              </a:tr>
              <a:tr h="41102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 부분 링크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ALinkVO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/>
                </a:tc>
                <a:extLst>
                  <a:ext uri="{0D108BD9-81ED-4DB2-BD59-A6C34878D82A}">
                    <a16:rowId xmlns:a16="http://schemas.microsoft.com/office/drawing/2014/main" val="1674698357"/>
                  </a:ext>
                </a:extLst>
              </a:tr>
              <a:tr h="411021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 정보 부분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ApplicantVO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/>
                </a:tc>
                <a:extLst>
                  <a:ext uri="{0D108BD9-81ED-4DB2-BD59-A6C34878D82A}">
                    <a16:rowId xmlns:a16="http://schemas.microsoft.com/office/drawing/2014/main" val="544084881"/>
                  </a:ext>
                </a:extLst>
              </a:tr>
              <a:tr h="41102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정보 부분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OrderVO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199" marR="9199" marT="9199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/>
                </a:tc>
                <a:extLst>
                  <a:ext uri="{0D108BD9-81ED-4DB2-BD59-A6C34878D82A}">
                    <a16:rowId xmlns:a16="http://schemas.microsoft.com/office/drawing/2014/main" val="3017826924"/>
                  </a:ext>
                </a:extLst>
              </a:tr>
              <a:tr h="41102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채용게시판 부분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RecruitBoardVO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/>
                </a:tc>
                <a:extLst>
                  <a:ext uri="{0D108BD9-81ED-4DB2-BD59-A6C34878D82A}">
                    <a16:rowId xmlns:a16="http://schemas.microsoft.com/office/drawing/2014/main" val="2304741650"/>
                  </a:ext>
                </a:extLst>
              </a:tr>
              <a:tr h="41102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캘린더 부분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ScheduleVO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99" marR="9199" marT="9199" marB="0" anchor="ctr"/>
                </a:tc>
                <a:extLst>
                  <a:ext uri="{0D108BD9-81ED-4DB2-BD59-A6C34878D82A}">
                    <a16:rowId xmlns:a16="http://schemas.microsoft.com/office/drawing/2014/main" val="3164106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47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40936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b="1" spc="-300" dirty="0">
                <a:solidFill>
                  <a:schemeClr val="bg1"/>
                </a:solidFill>
              </a:rPr>
              <a:t>v </a:t>
            </a:r>
            <a:r>
              <a:rPr lang="en-US" altLang="ko-KR" sz="2400" b="1" spc="-300" dirty="0" err="1">
                <a:solidFill>
                  <a:schemeClr val="bg1"/>
                </a:solidFill>
              </a:rPr>
              <a:t>i</a:t>
            </a:r>
            <a:r>
              <a:rPr lang="en-US" altLang="ko-KR" sz="2400" b="1" spc="-300" dirty="0">
                <a:solidFill>
                  <a:schemeClr val="bg1"/>
                </a:solidFill>
              </a:rPr>
              <a:t> e w </a:t>
            </a:r>
            <a:r>
              <a:rPr lang="ko-KR" altLang="en-US" sz="2400" b="1" spc="-300" dirty="0">
                <a:solidFill>
                  <a:schemeClr val="bg1"/>
                </a:solidFill>
              </a:rPr>
              <a:t>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A00F35B-7096-EB66-EB87-C25243CAC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48777"/>
              </p:ext>
            </p:extLst>
          </p:nvPr>
        </p:nvGraphicFramePr>
        <p:xfrm>
          <a:off x="1275695" y="1133981"/>
          <a:ext cx="8036084" cy="5499473"/>
        </p:xfrm>
        <a:graphic>
          <a:graphicData uri="http://schemas.openxmlformats.org/drawingml/2006/table">
            <a:tbl>
              <a:tblPr/>
              <a:tblGrid>
                <a:gridCol w="2685743">
                  <a:extLst>
                    <a:ext uri="{9D8B030D-6E8A-4147-A177-3AD203B41FA5}">
                      <a16:colId xmlns:a16="http://schemas.microsoft.com/office/drawing/2014/main" val="1145996951"/>
                    </a:ext>
                  </a:extLst>
                </a:gridCol>
                <a:gridCol w="2685743">
                  <a:extLst>
                    <a:ext uri="{9D8B030D-6E8A-4147-A177-3AD203B41FA5}">
                      <a16:colId xmlns:a16="http://schemas.microsoft.com/office/drawing/2014/main" val="1339156683"/>
                    </a:ext>
                  </a:extLst>
                </a:gridCol>
                <a:gridCol w="2664598">
                  <a:extLst>
                    <a:ext uri="{9D8B030D-6E8A-4147-A177-3AD203B41FA5}">
                      <a16:colId xmlns:a16="http://schemas.microsoft.com/office/drawing/2014/main" val="735195019"/>
                    </a:ext>
                  </a:extLst>
                </a:gridCol>
              </a:tblGrid>
              <a:tr h="3622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marL="7044" marR="7044" marT="7044" marB="422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상세구분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view </a:t>
                      </a:r>
                      <a:r>
                        <a:rPr lang="ko-KR" altLang="en-US" sz="17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설계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194875"/>
                  </a:ext>
                </a:extLst>
              </a:tr>
              <a:tr h="2328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메인 페이지</a:t>
                      </a:r>
                    </a:p>
                  </a:txBody>
                  <a:tcPr marL="7044" marR="7044" marT="7044" marB="422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메인 페이지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mainPage.html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17230"/>
                  </a:ext>
                </a:extLst>
              </a:tr>
              <a:tr h="232892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044" marR="7044" marT="7044" marB="422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715793"/>
                  </a:ext>
                </a:extLst>
              </a:tr>
              <a:tr h="2328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회사 소개</a:t>
                      </a:r>
                    </a:p>
                  </a:txBody>
                  <a:tcPr marL="7044" marR="7044" marT="7044" marB="422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회사 소개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companyInfo.jsp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menu_header.jsp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모든페이지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적용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menu_footer.jsp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모든페이지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적용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Infobar.css (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모든페이지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적용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3861"/>
                  </a:ext>
                </a:extLst>
              </a:tr>
              <a:tr h="2328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포트폴리오 소개</a:t>
                      </a:r>
                    </a:p>
                  </a:txBody>
                  <a:tcPr marL="7044" marR="7044" marT="7044" marB="422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포트폴리오 소개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noProof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portfolio.jsp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57695"/>
                  </a:ext>
                </a:extLst>
              </a:tr>
              <a:tr h="23289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개발 문의</a:t>
                      </a:r>
                    </a:p>
                  </a:txBody>
                  <a:tcPr marL="7044" marR="7044" marT="7044" marB="422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신규문의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의뢰서 작성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newOrder.jsp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758686"/>
                  </a:ext>
                </a:extLst>
              </a:tr>
              <a:tr h="23289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44" marR="7044" marT="7044" marB="422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newOrderOK.jsp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35703"/>
                  </a:ext>
                </a:extLst>
              </a:tr>
              <a:tr h="23289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44" marR="7044" marT="7044" marB="422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newOrderPortpolio.jsp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271196"/>
                  </a:ext>
                </a:extLst>
              </a:tr>
              <a:tr h="232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기존문의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로그인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oldOrderLogin.jsp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055552"/>
                  </a:ext>
                </a:extLst>
              </a:tr>
              <a:tr h="407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기존문의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추가 희망사항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&amp;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진척도 확인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oldOrderDetail.jsp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oldOrderAddRequestOK.jsp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971210"/>
                  </a:ext>
                </a:extLst>
              </a:tr>
              <a:tr h="232893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채용</a:t>
                      </a:r>
                      <a:endParaRPr lang="ko-KR" altLang="en-US" dirty="0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나의 채용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로그인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7044" marR="7044" marT="7044" marB="42263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myRecruitLogin.jsp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297654"/>
                  </a:ext>
                </a:extLst>
              </a:tr>
              <a:tr h="232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나의 채용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이력서 수정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myReruitUpdate.jsp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991428"/>
                  </a:ext>
                </a:extLst>
              </a:tr>
              <a:tr h="232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나의 채용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불합격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합격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코딩테스트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면접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myRecruitResult_fail.jsp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myRecruitResult_pass.jsp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myRecruitResult_coding.jsp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myRecruitResult_document.jsp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544278"/>
                  </a:ext>
                </a:extLst>
              </a:tr>
              <a:tr h="232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채용 게시판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newRecruitBoard.jsp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846353"/>
                  </a:ext>
                </a:extLst>
              </a:tr>
              <a:tr h="232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채용 게시판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상세페이지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newRecruitDetail.jsp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150254"/>
                  </a:ext>
                </a:extLst>
              </a:tr>
              <a:tr h="232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채용 게시판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이력서 작성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newRecruitInput.jsp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206663"/>
                  </a:ext>
                </a:extLst>
              </a:tr>
              <a:tr h="2348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일정확인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달력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44" marR="7044" marT="7044" marB="42263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calendar.jsp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699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474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10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0B7D0"/>
      </a:accent1>
      <a:accent2>
        <a:srgbClr val="5B9BD5"/>
      </a:accent2>
      <a:accent3>
        <a:srgbClr val="B5A591"/>
      </a:accent3>
      <a:accent4>
        <a:srgbClr val="CF8595"/>
      </a:accent4>
      <a:accent5>
        <a:srgbClr val="CA92C4"/>
      </a:accent5>
      <a:accent6>
        <a:srgbClr val="989194"/>
      </a:accent6>
      <a:hlink>
        <a:srgbClr val="3F3F3F"/>
      </a:hlink>
      <a:folHlink>
        <a:srgbClr val="3F3F3F"/>
      </a:folHlink>
    </a:clrScheme>
    <a:fontScheme name="마루 부리 Beta_Arial">
      <a:majorFont>
        <a:latin typeface="Arial"/>
        <a:ea typeface="마루 부리 Beta"/>
        <a:cs typeface=""/>
      </a:majorFont>
      <a:minorFont>
        <a:latin typeface="Arial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txDef>
      <a:spPr>
        <a:noFill/>
      </a:spPr>
      <a:bodyPr wrap="square" rtlCol="0">
        <a:spAutoFit/>
      </a:bodyPr>
      <a:lstStyle>
        <a:defPPr marL="285750" indent="-285750" algn="l">
          <a:buFont typeface="Arial" panose="020B0604020202020204" pitchFamily="34" charset="0"/>
          <a:buChar char="•"/>
          <a:defRPr sz="1600" b="1" dirty="0" smtClean="0">
            <a:solidFill>
              <a:srgbClr val="989194"/>
            </a:solidFill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1362</Words>
  <Application>Microsoft Office PowerPoint</Application>
  <PresentationFormat>와이드스크린</PresentationFormat>
  <Paragraphs>678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마루 부리 Beta</vt:lpstr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이정화</cp:lastModifiedBy>
  <cp:revision>682</cp:revision>
  <dcterms:created xsi:type="dcterms:W3CDTF">2020-10-10T02:21:24Z</dcterms:created>
  <dcterms:modified xsi:type="dcterms:W3CDTF">2022-11-24T06:35:51Z</dcterms:modified>
</cp:coreProperties>
</file>